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256" r:id="rId2"/>
    <p:sldId id="268" r:id="rId3"/>
    <p:sldId id="257" r:id="rId4"/>
    <p:sldId id="258" r:id="rId5"/>
    <p:sldId id="340" r:id="rId6"/>
    <p:sldId id="341" r:id="rId7"/>
    <p:sldId id="367" r:id="rId8"/>
    <p:sldId id="335" r:id="rId9"/>
    <p:sldId id="279" r:id="rId10"/>
    <p:sldId id="276" r:id="rId11"/>
    <p:sldId id="277" r:id="rId12"/>
    <p:sldId id="278" r:id="rId13"/>
    <p:sldId id="272" r:id="rId14"/>
    <p:sldId id="386" r:id="rId15"/>
    <p:sldId id="273" r:id="rId16"/>
    <p:sldId id="357" r:id="rId17"/>
    <p:sldId id="358" r:id="rId18"/>
    <p:sldId id="294" r:id="rId19"/>
    <p:sldId id="293" r:id="rId20"/>
    <p:sldId id="275" r:id="rId21"/>
    <p:sldId id="359" r:id="rId22"/>
    <p:sldId id="352" r:id="rId23"/>
    <p:sldId id="369" r:id="rId24"/>
    <p:sldId id="353" r:id="rId25"/>
    <p:sldId id="354" r:id="rId26"/>
    <p:sldId id="267" r:id="rId27"/>
    <p:sldId id="282" r:id="rId28"/>
    <p:sldId id="376" r:id="rId29"/>
    <p:sldId id="377" r:id="rId30"/>
    <p:sldId id="374" r:id="rId31"/>
    <p:sldId id="259" r:id="rId32"/>
    <p:sldId id="373" r:id="rId33"/>
    <p:sldId id="371" r:id="rId34"/>
    <p:sldId id="387" r:id="rId35"/>
    <p:sldId id="291" r:id="rId36"/>
    <p:sldId id="289" r:id="rId37"/>
    <p:sldId id="332" r:id="rId38"/>
    <p:sldId id="290" r:id="rId39"/>
    <p:sldId id="326" r:id="rId40"/>
    <p:sldId id="333" r:id="rId41"/>
    <p:sldId id="327" r:id="rId42"/>
    <p:sldId id="389" r:id="rId43"/>
    <p:sldId id="350" r:id="rId44"/>
    <p:sldId id="351" r:id="rId45"/>
    <p:sldId id="344" r:id="rId46"/>
    <p:sldId id="390" r:id="rId47"/>
    <p:sldId id="345" r:id="rId48"/>
    <p:sldId id="360" r:id="rId49"/>
    <p:sldId id="391" r:id="rId50"/>
    <p:sldId id="347" r:id="rId51"/>
    <p:sldId id="378" r:id="rId52"/>
    <p:sldId id="349" r:id="rId53"/>
    <p:sldId id="366" r:id="rId54"/>
    <p:sldId id="361" r:id="rId55"/>
    <p:sldId id="348" r:id="rId56"/>
    <p:sldId id="380" r:id="rId57"/>
    <p:sldId id="263" r:id="rId58"/>
    <p:sldId id="362" r:id="rId59"/>
    <p:sldId id="364" r:id="rId60"/>
    <p:sldId id="365" r:id="rId61"/>
    <p:sldId id="264" r:id="rId62"/>
    <p:sldId id="379" r:id="rId63"/>
    <p:sldId id="382" r:id="rId64"/>
    <p:sldId id="383" r:id="rId65"/>
    <p:sldId id="381" r:id="rId66"/>
    <p:sldId id="385" r:id="rId67"/>
    <p:sldId id="388"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841" autoAdjust="0"/>
  </p:normalViewPr>
  <p:slideViewPr>
    <p:cSldViewPr snapToGrid="0">
      <p:cViewPr varScale="1">
        <p:scale>
          <a:sx n="60" d="100"/>
          <a:sy n="60" d="100"/>
        </p:scale>
        <p:origin x="832" y="4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 Type="http://schemas.openxmlformats.org/officeDocument/2006/relationships/slide" Target="slides/slide6.xml" /><Relationship Id="rId71"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6905FA4-EF98-4885-BA7D-8685AEC63FE1}"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en-IN"/>
        </a:p>
      </dgm:t>
    </dgm:pt>
    <dgm:pt modelId="{8DBC0391-1F98-4A95-A8C1-2EC37034FF2B}">
      <dgm:prSet custT="1"/>
      <dgm:spPr/>
      <dgm:t>
        <a:bodyPr/>
        <a:lstStyle/>
        <a:p>
          <a:pPr algn="ctr" rtl="0"/>
          <a:r>
            <a:rPr lang="en-GB" sz="2000" b="0" i="0" dirty="0"/>
            <a:t>MIRROR OF HEART</a:t>
          </a:r>
          <a:endParaRPr lang="en-IN" sz="2000" dirty="0"/>
        </a:p>
      </dgm:t>
    </dgm:pt>
    <dgm:pt modelId="{86301DD1-8BE6-41BA-A4AD-FB602F9D5A19}" type="parTrans" cxnId="{1737FD46-E229-4A55-AF62-8BFE94E84C32}">
      <dgm:prSet/>
      <dgm:spPr/>
      <dgm:t>
        <a:bodyPr/>
        <a:lstStyle/>
        <a:p>
          <a:endParaRPr lang="en-IN"/>
        </a:p>
      </dgm:t>
    </dgm:pt>
    <dgm:pt modelId="{621399BE-0F6C-4D4C-BE45-17420888F674}" type="sibTrans" cxnId="{1737FD46-E229-4A55-AF62-8BFE94E84C32}">
      <dgm:prSet/>
      <dgm:spPr/>
      <dgm:t>
        <a:bodyPr/>
        <a:lstStyle/>
        <a:p>
          <a:endParaRPr lang="en-IN"/>
        </a:p>
      </dgm:t>
    </dgm:pt>
    <dgm:pt modelId="{FA504D9D-9665-4823-9F0C-2059482D6617}">
      <dgm:prSet custT="1"/>
      <dgm:spPr/>
      <dgm:t>
        <a:bodyPr/>
        <a:lstStyle/>
        <a:p>
          <a:pPr algn="ctr" rtl="0"/>
          <a:r>
            <a:rPr lang="en-GB" sz="2400" b="0" i="0" dirty="0"/>
            <a:t>Palpable waveform propagating through the vessel wall - forward &amp; laterally @ faster than blood column</a:t>
          </a:r>
          <a:endParaRPr lang="en-IN" sz="2400" dirty="0"/>
        </a:p>
      </dgm:t>
    </dgm:pt>
    <dgm:pt modelId="{E7C4374E-5B3A-4ADA-8B4E-03863D53979B}" type="parTrans" cxnId="{9E980A02-FB74-4EA1-9E8E-67966B3C8DBC}">
      <dgm:prSet/>
      <dgm:spPr/>
      <dgm:t>
        <a:bodyPr/>
        <a:lstStyle/>
        <a:p>
          <a:endParaRPr lang="en-IN"/>
        </a:p>
      </dgm:t>
    </dgm:pt>
    <dgm:pt modelId="{55922CD1-E8E9-4397-B937-AB8674F78A99}" type="sibTrans" cxnId="{9E980A02-FB74-4EA1-9E8E-67966B3C8DBC}">
      <dgm:prSet/>
      <dgm:spPr/>
      <dgm:t>
        <a:bodyPr/>
        <a:lstStyle/>
        <a:p>
          <a:endParaRPr lang="en-IN"/>
        </a:p>
      </dgm:t>
    </dgm:pt>
    <dgm:pt modelId="{FBA71A75-1721-47A1-9D80-94A8E63D9725}" type="pres">
      <dgm:prSet presAssocID="{C6905FA4-EF98-4885-BA7D-8685AEC63FE1}" presName="linear" presStyleCnt="0">
        <dgm:presLayoutVars>
          <dgm:animLvl val="lvl"/>
          <dgm:resizeHandles val="exact"/>
        </dgm:presLayoutVars>
      </dgm:prSet>
      <dgm:spPr/>
    </dgm:pt>
    <dgm:pt modelId="{0683A1F9-A649-454C-A113-DE2D09214716}" type="pres">
      <dgm:prSet presAssocID="{8DBC0391-1F98-4A95-A8C1-2EC37034FF2B}" presName="parentText" presStyleLbl="node1" presStyleIdx="0" presStyleCnt="2">
        <dgm:presLayoutVars>
          <dgm:chMax val="0"/>
          <dgm:bulletEnabled val="1"/>
        </dgm:presLayoutVars>
      </dgm:prSet>
      <dgm:spPr/>
    </dgm:pt>
    <dgm:pt modelId="{2B5644E6-150E-4B6A-9F8B-1668B9D6826F}" type="pres">
      <dgm:prSet presAssocID="{621399BE-0F6C-4D4C-BE45-17420888F674}" presName="spacer" presStyleCnt="0"/>
      <dgm:spPr/>
    </dgm:pt>
    <dgm:pt modelId="{BC44F657-47C0-4495-82E0-2F160ACF4ACC}" type="pres">
      <dgm:prSet presAssocID="{FA504D9D-9665-4823-9F0C-2059482D6617}" presName="parentText" presStyleLbl="node1" presStyleIdx="1" presStyleCnt="2" custScaleX="100000" custScaleY="162192">
        <dgm:presLayoutVars>
          <dgm:chMax val="0"/>
          <dgm:bulletEnabled val="1"/>
        </dgm:presLayoutVars>
      </dgm:prSet>
      <dgm:spPr/>
    </dgm:pt>
  </dgm:ptLst>
  <dgm:cxnLst>
    <dgm:cxn modelId="{9E980A02-FB74-4EA1-9E8E-67966B3C8DBC}" srcId="{C6905FA4-EF98-4885-BA7D-8685AEC63FE1}" destId="{FA504D9D-9665-4823-9F0C-2059482D6617}" srcOrd="1" destOrd="0" parTransId="{E7C4374E-5B3A-4ADA-8B4E-03863D53979B}" sibTransId="{55922CD1-E8E9-4397-B937-AB8674F78A99}"/>
    <dgm:cxn modelId="{55C50361-5DBF-42D3-90AA-372F2D5B7302}" type="presOf" srcId="{8DBC0391-1F98-4A95-A8C1-2EC37034FF2B}" destId="{0683A1F9-A649-454C-A113-DE2D09214716}" srcOrd="0" destOrd="0" presId="urn:microsoft.com/office/officeart/2005/8/layout/vList2#1"/>
    <dgm:cxn modelId="{1737FD46-E229-4A55-AF62-8BFE94E84C32}" srcId="{C6905FA4-EF98-4885-BA7D-8685AEC63FE1}" destId="{8DBC0391-1F98-4A95-A8C1-2EC37034FF2B}" srcOrd="0" destOrd="0" parTransId="{86301DD1-8BE6-41BA-A4AD-FB602F9D5A19}" sibTransId="{621399BE-0F6C-4D4C-BE45-17420888F674}"/>
    <dgm:cxn modelId="{80A00C47-6ED8-45BE-B447-88853393FA5D}" type="presOf" srcId="{FA504D9D-9665-4823-9F0C-2059482D6617}" destId="{BC44F657-47C0-4495-82E0-2F160ACF4ACC}" srcOrd="0" destOrd="0" presId="urn:microsoft.com/office/officeart/2005/8/layout/vList2#1"/>
    <dgm:cxn modelId="{96158449-4BA9-4C71-A3EE-69CA6B62E816}" type="presOf" srcId="{C6905FA4-EF98-4885-BA7D-8685AEC63FE1}" destId="{FBA71A75-1721-47A1-9D80-94A8E63D9725}" srcOrd="0" destOrd="0" presId="urn:microsoft.com/office/officeart/2005/8/layout/vList2#1"/>
    <dgm:cxn modelId="{99A01E2B-6C4D-4D4E-BE1C-B07347C86B29}" type="presParOf" srcId="{FBA71A75-1721-47A1-9D80-94A8E63D9725}" destId="{0683A1F9-A649-454C-A113-DE2D09214716}" srcOrd="0" destOrd="0" presId="urn:microsoft.com/office/officeart/2005/8/layout/vList2#1"/>
    <dgm:cxn modelId="{0C3E4593-0EBC-42D1-8D41-8BFBDA986FD8}" type="presParOf" srcId="{FBA71A75-1721-47A1-9D80-94A8E63D9725}" destId="{2B5644E6-150E-4B6A-9F8B-1668B9D6826F}" srcOrd="1" destOrd="0" presId="urn:microsoft.com/office/officeart/2005/8/layout/vList2#1"/>
    <dgm:cxn modelId="{E18E2C49-A4F2-4428-92A7-996883216CFD}" type="presParOf" srcId="{FBA71A75-1721-47A1-9D80-94A8E63D9725}" destId="{BC44F657-47C0-4495-82E0-2F160ACF4ACC}" srcOrd="2"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E4FB07-F5F8-4F02-A8C2-F96FB1584431}" type="doc">
      <dgm:prSet loTypeId="urn:microsoft.com/office/officeart/2005/8/layout/hProcess11#1" loCatId="process" qsTypeId="urn:microsoft.com/office/officeart/2005/8/quickstyle/simple1#2" qsCatId="simple" csTypeId="urn:microsoft.com/office/officeart/2005/8/colors/accent1_2#2" csCatId="accent1" phldr="1"/>
      <dgm:spPr/>
      <dgm:t>
        <a:bodyPr/>
        <a:lstStyle/>
        <a:p>
          <a:endParaRPr lang="en-IN"/>
        </a:p>
      </dgm:t>
    </dgm:pt>
    <dgm:pt modelId="{48A60E9A-0556-4062-8F79-0EBFAB7A1A01}">
      <dgm:prSet/>
      <dgm:spPr/>
      <dgm:t>
        <a:bodyPr/>
        <a:lstStyle/>
        <a:p>
          <a:pPr rtl="0"/>
          <a:r>
            <a:rPr lang="en-GB"/>
            <a:t>HIPPOCRATES --- ARTERIES ARE AIR DUCTS</a:t>
          </a:r>
          <a:endParaRPr lang="en-IN"/>
        </a:p>
      </dgm:t>
    </dgm:pt>
    <dgm:pt modelId="{793864CA-BAD8-42D7-A3A4-F334123C243A}" type="parTrans" cxnId="{0DC71052-1797-4827-BB12-D07B6B1972B8}">
      <dgm:prSet/>
      <dgm:spPr/>
      <dgm:t>
        <a:bodyPr/>
        <a:lstStyle/>
        <a:p>
          <a:endParaRPr lang="en-IN"/>
        </a:p>
      </dgm:t>
    </dgm:pt>
    <dgm:pt modelId="{1010FD17-1F90-470A-8F4D-EE926FC58402}" type="sibTrans" cxnId="{0DC71052-1797-4827-BB12-D07B6B1972B8}">
      <dgm:prSet/>
      <dgm:spPr/>
      <dgm:t>
        <a:bodyPr/>
        <a:lstStyle/>
        <a:p>
          <a:endParaRPr lang="en-IN"/>
        </a:p>
      </dgm:t>
    </dgm:pt>
    <dgm:pt modelId="{E911688C-DDDD-442E-82C3-95B4782E6D16}">
      <dgm:prSet/>
      <dgm:spPr/>
      <dgm:t>
        <a:bodyPr/>
        <a:lstStyle/>
        <a:p>
          <a:pPr rtl="0"/>
          <a:r>
            <a:rPr lang="en-GB" dirty="0"/>
            <a:t>GALEN --- </a:t>
          </a:r>
        </a:p>
        <a:p>
          <a:pPr rtl="0"/>
          <a:r>
            <a:rPr lang="en-GB" dirty="0"/>
            <a:t>Arteries contain blood , not air</a:t>
          </a:r>
          <a:endParaRPr lang="en-IN" dirty="0"/>
        </a:p>
      </dgm:t>
    </dgm:pt>
    <dgm:pt modelId="{BEC6C61B-FD01-4684-B5C3-873C09C2962F}" type="parTrans" cxnId="{02297593-F443-4C33-99CA-5638104000C1}">
      <dgm:prSet/>
      <dgm:spPr/>
      <dgm:t>
        <a:bodyPr/>
        <a:lstStyle/>
        <a:p>
          <a:endParaRPr lang="en-IN"/>
        </a:p>
      </dgm:t>
    </dgm:pt>
    <dgm:pt modelId="{A323CA75-463A-414A-B549-8D7EA4918B6F}" type="sibTrans" cxnId="{02297593-F443-4C33-99CA-5638104000C1}">
      <dgm:prSet/>
      <dgm:spPr/>
      <dgm:t>
        <a:bodyPr/>
        <a:lstStyle/>
        <a:p>
          <a:endParaRPr lang="en-IN"/>
        </a:p>
      </dgm:t>
    </dgm:pt>
    <dgm:pt modelId="{0AFF2A27-274E-4D1B-9CF8-D96C52FDFD32}">
      <dgm:prSet/>
      <dgm:spPr/>
      <dgm:t>
        <a:bodyPr/>
        <a:lstStyle/>
        <a:p>
          <a:pPr rtl="0"/>
          <a:r>
            <a:rPr lang="en-GB" dirty="0"/>
            <a:t>HEROPHILUS --- Arterial &amp; cardiac pulse were synchronous</a:t>
          </a:r>
          <a:endParaRPr lang="en-IN" dirty="0"/>
        </a:p>
      </dgm:t>
    </dgm:pt>
    <dgm:pt modelId="{5181F174-722D-40C0-A985-B3119E204744}" type="parTrans" cxnId="{1B6EDBCA-E8F5-4A12-8A1E-7F9A84A89217}">
      <dgm:prSet/>
      <dgm:spPr/>
      <dgm:t>
        <a:bodyPr/>
        <a:lstStyle/>
        <a:p>
          <a:endParaRPr lang="en-IN"/>
        </a:p>
      </dgm:t>
    </dgm:pt>
    <dgm:pt modelId="{81A8DAF0-ED1F-444A-A68A-8A074DD47B66}" type="sibTrans" cxnId="{1B6EDBCA-E8F5-4A12-8A1E-7F9A84A89217}">
      <dgm:prSet/>
      <dgm:spPr/>
      <dgm:t>
        <a:bodyPr/>
        <a:lstStyle/>
        <a:p>
          <a:endParaRPr lang="en-IN"/>
        </a:p>
      </dgm:t>
    </dgm:pt>
    <dgm:pt modelId="{4797C1D7-FB91-4AB2-9BCA-AA3BA06625A1}">
      <dgm:prSet/>
      <dgm:spPr/>
      <dgm:t>
        <a:bodyPr/>
        <a:lstStyle/>
        <a:p>
          <a:pPr rtl="0"/>
          <a:r>
            <a:rPr lang="en-GB" dirty="0"/>
            <a:t>HALES, FRANK --- WINDKESSEL MODEL</a:t>
          </a:r>
          <a:endParaRPr lang="en-IN" dirty="0"/>
        </a:p>
      </dgm:t>
    </dgm:pt>
    <dgm:pt modelId="{21E979FC-2F4D-4C0C-8F2F-4A33F0D107FE}" type="parTrans" cxnId="{F6BFC75C-FC0C-42F0-99A8-4BEEE8B26676}">
      <dgm:prSet/>
      <dgm:spPr/>
      <dgm:t>
        <a:bodyPr/>
        <a:lstStyle/>
        <a:p>
          <a:endParaRPr lang="en-IN"/>
        </a:p>
      </dgm:t>
    </dgm:pt>
    <dgm:pt modelId="{6E91E0B2-C872-49F1-98F9-26C4CE62B427}" type="sibTrans" cxnId="{F6BFC75C-FC0C-42F0-99A8-4BEEE8B26676}">
      <dgm:prSet/>
      <dgm:spPr/>
      <dgm:t>
        <a:bodyPr/>
        <a:lstStyle/>
        <a:p>
          <a:endParaRPr lang="en-IN"/>
        </a:p>
      </dgm:t>
    </dgm:pt>
    <dgm:pt modelId="{B5B975B3-F613-4D66-A3D7-15834017FD7E}" type="pres">
      <dgm:prSet presAssocID="{B8E4FB07-F5F8-4F02-A8C2-F96FB1584431}" presName="Name0" presStyleCnt="0">
        <dgm:presLayoutVars>
          <dgm:dir/>
          <dgm:resizeHandles val="exact"/>
        </dgm:presLayoutVars>
      </dgm:prSet>
      <dgm:spPr/>
    </dgm:pt>
    <dgm:pt modelId="{4F860D6C-A965-49C2-93B5-A544A03726CC}" type="pres">
      <dgm:prSet presAssocID="{B8E4FB07-F5F8-4F02-A8C2-F96FB1584431}" presName="arrow" presStyleLbl="bgShp" presStyleIdx="0" presStyleCnt="1"/>
      <dgm:spPr/>
    </dgm:pt>
    <dgm:pt modelId="{38F05838-F4C5-44B6-B696-68A71C26861C}" type="pres">
      <dgm:prSet presAssocID="{B8E4FB07-F5F8-4F02-A8C2-F96FB1584431}" presName="points" presStyleCnt="0"/>
      <dgm:spPr/>
    </dgm:pt>
    <dgm:pt modelId="{545FE4AA-84F5-44A3-BEA8-E0B1F30179C5}" type="pres">
      <dgm:prSet presAssocID="{48A60E9A-0556-4062-8F79-0EBFAB7A1A01}" presName="compositeA" presStyleCnt="0"/>
      <dgm:spPr/>
    </dgm:pt>
    <dgm:pt modelId="{58C3C595-C10F-43BB-B46C-34F727D41150}" type="pres">
      <dgm:prSet presAssocID="{48A60E9A-0556-4062-8F79-0EBFAB7A1A01}" presName="textA" presStyleLbl="revTx" presStyleIdx="0" presStyleCnt="4">
        <dgm:presLayoutVars>
          <dgm:bulletEnabled val="1"/>
        </dgm:presLayoutVars>
      </dgm:prSet>
      <dgm:spPr/>
    </dgm:pt>
    <dgm:pt modelId="{5CF2FA1E-3C30-427D-A3C3-8022A714B3CB}" type="pres">
      <dgm:prSet presAssocID="{48A60E9A-0556-4062-8F79-0EBFAB7A1A01}" presName="circleA" presStyleLbl="node1" presStyleIdx="0" presStyleCnt="4"/>
      <dgm:spPr/>
    </dgm:pt>
    <dgm:pt modelId="{89B52823-D270-4BA7-917D-BF8E8E58F025}" type="pres">
      <dgm:prSet presAssocID="{48A60E9A-0556-4062-8F79-0EBFAB7A1A01}" presName="spaceA" presStyleCnt="0"/>
      <dgm:spPr/>
    </dgm:pt>
    <dgm:pt modelId="{D8F8242F-16C0-4F8F-A765-A633C4368F9F}" type="pres">
      <dgm:prSet presAssocID="{1010FD17-1F90-470A-8F4D-EE926FC58402}" presName="space" presStyleCnt="0"/>
      <dgm:spPr/>
    </dgm:pt>
    <dgm:pt modelId="{C28C6180-7FEC-4B31-80A3-CE88C6606FCE}" type="pres">
      <dgm:prSet presAssocID="{E911688C-DDDD-442E-82C3-95B4782E6D16}" presName="compositeB" presStyleCnt="0"/>
      <dgm:spPr/>
    </dgm:pt>
    <dgm:pt modelId="{41A87937-4B91-457D-94DB-75F699FF3B5E}" type="pres">
      <dgm:prSet presAssocID="{E911688C-DDDD-442E-82C3-95B4782E6D16}" presName="textB" presStyleLbl="revTx" presStyleIdx="1" presStyleCnt="4">
        <dgm:presLayoutVars>
          <dgm:bulletEnabled val="1"/>
        </dgm:presLayoutVars>
      </dgm:prSet>
      <dgm:spPr/>
    </dgm:pt>
    <dgm:pt modelId="{7AD29BB7-8D94-4551-8BE4-A527DAD38161}" type="pres">
      <dgm:prSet presAssocID="{E911688C-DDDD-442E-82C3-95B4782E6D16}" presName="circleB" presStyleLbl="node1" presStyleIdx="1" presStyleCnt="4"/>
      <dgm:spPr/>
    </dgm:pt>
    <dgm:pt modelId="{E6E8EF9C-F592-45ED-AFB5-5589A5C41F73}" type="pres">
      <dgm:prSet presAssocID="{E911688C-DDDD-442E-82C3-95B4782E6D16}" presName="spaceB" presStyleCnt="0"/>
      <dgm:spPr/>
    </dgm:pt>
    <dgm:pt modelId="{4A6AF7D5-B74C-4BCA-957C-5CCEDE269FA6}" type="pres">
      <dgm:prSet presAssocID="{A323CA75-463A-414A-B549-8D7EA4918B6F}" presName="space" presStyleCnt="0"/>
      <dgm:spPr/>
    </dgm:pt>
    <dgm:pt modelId="{710B8B2E-19F3-4E28-AF15-81E7F6A80450}" type="pres">
      <dgm:prSet presAssocID="{0AFF2A27-274E-4D1B-9CF8-D96C52FDFD32}" presName="compositeA" presStyleCnt="0"/>
      <dgm:spPr/>
    </dgm:pt>
    <dgm:pt modelId="{922BA7B5-5B87-490C-9E28-F85B89D6EF4A}" type="pres">
      <dgm:prSet presAssocID="{0AFF2A27-274E-4D1B-9CF8-D96C52FDFD32}" presName="textA" presStyleLbl="revTx" presStyleIdx="2" presStyleCnt="4">
        <dgm:presLayoutVars>
          <dgm:bulletEnabled val="1"/>
        </dgm:presLayoutVars>
      </dgm:prSet>
      <dgm:spPr/>
    </dgm:pt>
    <dgm:pt modelId="{0986140B-497B-47F2-9BBF-70D3BDA3B3A9}" type="pres">
      <dgm:prSet presAssocID="{0AFF2A27-274E-4D1B-9CF8-D96C52FDFD32}" presName="circleA" presStyleLbl="node1" presStyleIdx="2" presStyleCnt="4"/>
      <dgm:spPr/>
    </dgm:pt>
    <dgm:pt modelId="{100700F5-4083-426F-AB16-4D42FDDCC80D}" type="pres">
      <dgm:prSet presAssocID="{0AFF2A27-274E-4D1B-9CF8-D96C52FDFD32}" presName="spaceA" presStyleCnt="0"/>
      <dgm:spPr/>
    </dgm:pt>
    <dgm:pt modelId="{9DEF5DF6-7679-4FD0-BDFD-4A9E75743328}" type="pres">
      <dgm:prSet presAssocID="{81A8DAF0-ED1F-444A-A68A-8A074DD47B66}" presName="space" presStyleCnt="0"/>
      <dgm:spPr/>
    </dgm:pt>
    <dgm:pt modelId="{B6095EA8-BC29-4902-AC9C-6FB1F79891F8}" type="pres">
      <dgm:prSet presAssocID="{4797C1D7-FB91-4AB2-9BCA-AA3BA06625A1}" presName="compositeB" presStyleCnt="0"/>
      <dgm:spPr/>
    </dgm:pt>
    <dgm:pt modelId="{3DD8D37E-615F-4420-BF5B-4412295924CC}" type="pres">
      <dgm:prSet presAssocID="{4797C1D7-FB91-4AB2-9BCA-AA3BA06625A1}" presName="textB" presStyleLbl="revTx" presStyleIdx="3" presStyleCnt="4">
        <dgm:presLayoutVars>
          <dgm:bulletEnabled val="1"/>
        </dgm:presLayoutVars>
      </dgm:prSet>
      <dgm:spPr/>
    </dgm:pt>
    <dgm:pt modelId="{288717F7-0F9F-411E-9148-4805F0BE1417}" type="pres">
      <dgm:prSet presAssocID="{4797C1D7-FB91-4AB2-9BCA-AA3BA06625A1}" presName="circleB" presStyleLbl="node1" presStyleIdx="3" presStyleCnt="4"/>
      <dgm:spPr/>
    </dgm:pt>
    <dgm:pt modelId="{265C15C8-2326-4F26-9A28-984184F081EA}" type="pres">
      <dgm:prSet presAssocID="{4797C1D7-FB91-4AB2-9BCA-AA3BA06625A1}" presName="spaceB" presStyleCnt="0"/>
      <dgm:spPr/>
    </dgm:pt>
  </dgm:ptLst>
  <dgm:cxnLst>
    <dgm:cxn modelId="{CA755B16-82EE-4759-8139-C2102528F189}" type="presOf" srcId="{B8E4FB07-F5F8-4F02-A8C2-F96FB1584431}" destId="{B5B975B3-F613-4D66-A3D7-15834017FD7E}" srcOrd="0" destOrd="0" presId="urn:microsoft.com/office/officeart/2005/8/layout/hProcess11#1"/>
    <dgm:cxn modelId="{F6BFC75C-FC0C-42F0-99A8-4BEEE8B26676}" srcId="{B8E4FB07-F5F8-4F02-A8C2-F96FB1584431}" destId="{4797C1D7-FB91-4AB2-9BCA-AA3BA06625A1}" srcOrd="3" destOrd="0" parTransId="{21E979FC-2F4D-4C0C-8F2F-4A33F0D107FE}" sibTransId="{6E91E0B2-C872-49F1-98F9-26C4CE62B427}"/>
    <dgm:cxn modelId="{0DC71052-1797-4827-BB12-D07B6B1972B8}" srcId="{B8E4FB07-F5F8-4F02-A8C2-F96FB1584431}" destId="{48A60E9A-0556-4062-8F79-0EBFAB7A1A01}" srcOrd="0" destOrd="0" parTransId="{793864CA-BAD8-42D7-A3A4-F334123C243A}" sibTransId="{1010FD17-1F90-470A-8F4D-EE926FC58402}"/>
    <dgm:cxn modelId="{F5616F81-3E4D-49F2-94D0-06A95921224D}" type="presOf" srcId="{48A60E9A-0556-4062-8F79-0EBFAB7A1A01}" destId="{58C3C595-C10F-43BB-B46C-34F727D41150}" srcOrd="0" destOrd="0" presId="urn:microsoft.com/office/officeart/2005/8/layout/hProcess11#1"/>
    <dgm:cxn modelId="{31325691-B726-4E6E-95DF-B74A332D2A60}" type="presOf" srcId="{4797C1D7-FB91-4AB2-9BCA-AA3BA06625A1}" destId="{3DD8D37E-615F-4420-BF5B-4412295924CC}" srcOrd="0" destOrd="0" presId="urn:microsoft.com/office/officeart/2005/8/layout/hProcess11#1"/>
    <dgm:cxn modelId="{02297593-F443-4C33-99CA-5638104000C1}" srcId="{B8E4FB07-F5F8-4F02-A8C2-F96FB1584431}" destId="{E911688C-DDDD-442E-82C3-95B4782E6D16}" srcOrd="1" destOrd="0" parTransId="{BEC6C61B-FD01-4684-B5C3-873C09C2962F}" sibTransId="{A323CA75-463A-414A-B549-8D7EA4918B6F}"/>
    <dgm:cxn modelId="{807C5F95-CC75-4A02-A3CB-EAE9B3FCDBA4}" type="presOf" srcId="{E911688C-DDDD-442E-82C3-95B4782E6D16}" destId="{41A87937-4B91-457D-94DB-75F699FF3B5E}" srcOrd="0" destOrd="0" presId="urn:microsoft.com/office/officeart/2005/8/layout/hProcess11#1"/>
    <dgm:cxn modelId="{1B6EDBCA-E8F5-4A12-8A1E-7F9A84A89217}" srcId="{B8E4FB07-F5F8-4F02-A8C2-F96FB1584431}" destId="{0AFF2A27-274E-4D1B-9CF8-D96C52FDFD32}" srcOrd="2" destOrd="0" parTransId="{5181F174-722D-40C0-A985-B3119E204744}" sibTransId="{81A8DAF0-ED1F-444A-A68A-8A074DD47B66}"/>
    <dgm:cxn modelId="{B4E2BBDE-CE33-4422-8EFB-186410C3BE31}" type="presOf" srcId="{0AFF2A27-274E-4D1B-9CF8-D96C52FDFD32}" destId="{922BA7B5-5B87-490C-9E28-F85B89D6EF4A}" srcOrd="0" destOrd="0" presId="urn:microsoft.com/office/officeart/2005/8/layout/hProcess11#1"/>
    <dgm:cxn modelId="{833DF869-05B4-491E-92C8-C0202F29F2A9}" type="presParOf" srcId="{B5B975B3-F613-4D66-A3D7-15834017FD7E}" destId="{4F860D6C-A965-49C2-93B5-A544A03726CC}" srcOrd="0" destOrd="0" presId="urn:microsoft.com/office/officeart/2005/8/layout/hProcess11#1"/>
    <dgm:cxn modelId="{189440D2-796C-4621-8174-2498F48DC20B}" type="presParOf" srcId="{B5B975B3-F613-4D66-A3D7-15834017FD7E}" destId="{38F05838-F4C5-44B6-B696-68A71C26861C}" srcOrd="1" destOrd="0" presId="urn:microsoft.com/office/officeart/2005/8/layout/hProcess11#1"/>
    <dgm:cxn modelId="{2BDE2887-730D-46EB-84D9-13BD4BEBF57D}" type="presParOf" srcId="{38F05838-F4C5-44B6-B696-68A71C26861C}" destId="{545FE4AA-84F5-44A3-BEA8-E0B1F30179C5}" srcOrd="0" destOrd="0" presId="urn:microsoft.com/office/officeart/2005/8/layout/hProcess11#1"/>
    <dgm:cxn modelId="{DC65F718-41B3-49E5-AA1F-219FD6E3752A}" type="presParOf" srcId="{545FE4AA-84F5-44A3-BEA8-E0B1F30179C5}" destId="{58C3C595-C10F-43BB-B46C-34F727D41150}" srcOrd="0" destOrd="0" presId="urn:microsoft.com/office/officeart/2005/8/layout/hProcess11#1"/>
    <dgm:cxn modelId="{7CB1DDC5-C83C-4B65-9CAA-AC3E597CFC09}" type="presParOf" srcId="{545FE4AA-84F5-44A3-BEA8-E0B1F30179C5}" destId="{5CF2FA1E-3C30-427D-A3C3-8022A714B3CB}" srcOrd="1" destOrd="0" presId="urn:microsoft.com/office/officeart/2005/8/layout/hProcess11#1"/>
    <dgm:cxn modelId="{B2DC1068-DEF2-4072-ACD0-77D826106E37}" type="presParOf" srcId="{545FE4AA-84F5-44A3-BEA8-E0B1F30179C5}" destId="{89B52823-D270-4BA7-917D-BF8E8E58F025}" srcOrd="2" destOrd="0" presId="urn:microsoft.com/office/officeart/2005/8/layout/hProcess11#1"/>
    <dgm:cxn modelId="{B5DFCDC6-728C-4238-9C8B-F1BD87ABEF2D}" type="presParOf" srcId="{38F05838-F4C5-44B6-B696-68A71C26861C}" destId="{D8F8242F-16C0-4F8F-A765-A633C4368F9F}" srcOrd="1" destOrd="0" presId="urn:microsoft.com/office/officeart/2005/8/layout/hProcess11#1"/>
    <dgm:cxn modelId="{F9FAF46B-C526-4421-B412-653FBC4CE78E}" type="presParOf" srcId="{38F05838-F4C5-44B6-B696-68A71C26861C}" destId="{C28C6180-7FEC-4B31-80A3-CE88C6606FCE}" srcOrd="2" destOrd="0" presId="urn:microsoft.com/office/officeart/2005/8/layout/hProcess11#1"/>
    <dgm:cxn modelId="{ED990763-E0AD-4ECD-83F3-20166D8EE42C}" type="presParOf" srcId="{C28C6180-7FEC-4B31-80A3-CE88C6606FCE}" destId="{41A87937-4B91-457D-94DB-75F699FF3B5E}" srcOrd="0" destOrd="0" presId="urn:microsoft.com/office/officeart/2005/8/layout/hProcess11#1"/>
    <dgm:cxn modelId="{1B64A3D2-4D19-483F-92B7-9135C2E5466A}" type="presParOf" srcId="{C28C6180-7FEC-4B31-80A3-CE88C6606FCE}" destId="{7AD29BB7-8D94-4551-8BE4-A527DAD38161}" srcOrd="1" destOrd="0" presId="urn:microsoft.com/office/officeart/2005/8/layout/hProcess11#1"/>
    <dgm:cxn modelId="{39AA37CD-3DA0-4296-8616-D62037022287}" type="presParOf" srcId="{C28C6180-7FEC-4B31-80A3-CE88C6606FCE}" destId="{E6E8EF9C-F592-45ED-AFB5-5589A5C41F73}" srcOrd="2" destOrd="0" presId="urn:microsoft.com/office/officeart/2005/8/layout/hProcess11#1"/>
    <dgm:cxn modelId="{DD4CABA7-C810-490C-8DB7-55F4A98C089F}" type="presParOf" srcId="{38F05838-F4C5-44B6-B696-68A71C26861C}" destId="{4A6AF7D5-B74C-4BCA-957C-5CCEDE269FA6}" srcOrd="3" destOrd="0" presId="urn:microsoft.com/office/officeart/2005/8/layout/hProcess11#1"/>
    <dgm:cxn modelId="{177F687A-4BA6-4B59-B077-AF847591187B}" type="presParOf" srcId="{38F05838-F4C5-44B6-B696-68A71C26861C}" destId="{710B8B2E-19F3-4E28-AF15-81E7F6A80450}" srcOrd="4" destOrd="0" presId="urn:microsoft.com/office/officeart/2005/8/layout/hProcess11#1"/>
    <dgm:cxn modelId="{E86DE5EF-91DE-4322-A1F5-E596257237D4}" type="presParOf" srcId="{710B8B2E-19F3-4E28-AF15-81E7F6A80450}" destId="{922BA7B5-5B87-490C-9E28-F85B89D6EF4A}" srcOrd="0" destOrd="0" presId="urn:microsoft.com/office/officeart/2005/8/layout/hProcess11#1"/>
    <dgm:cxn modelId="{CACF8F82-6E8F-424B-84BA-6C459460A361}" type="presParOf" srcId="{710B8B2E-19F3-4E28-AF15-81E7F6A80450}" destId="{0986140B-497B-47F2-9BBF-70D3BDA3B3A9}" srcOrd="1" destOrd="0" presId="urn:microsoft.com/office/officeart/2005/8/layout/hProcess11#1"/>
    <dgm:cxn modelId="{5DCBC556-141D-4DC7-BFED-DAFF10F977F0}" type="presParOf" srcId="{710B8B2E-19F3-4E28-AF15-81E7F6A80450}" destId="{100700F5-4083-426F-AB16-4D42FDDCC80D}" srcOrd="2" destOrd="0" presId="urn:microsoft.com/office/officeart/2005/8/layout/hProcess11#1"/>
    <dgm:cxn modelId="{4329B874-9E1B-48B5-B13A-07915B3C605C}" type="presParOf" srcId="{38F05838-F4C5-44B6-B696-68A71C26861C}" destId="{9DEF5DF6-7679-4FD0-BDFD-4A9E75743328}" srcOrd="5" destOrd="0" presId="urn:microsoft.com/office/officeart/2005/8/layout/hProcess11#1"/>
    <dgm:cxn modelId="{24CD8C08-A274-46E6-A31C-1601EE13CC07}" type="presParOf" srcId="{38F05838-F4C5-44B6-B696-68A71C26861C}" destId="{B6095EA8-BC29-4902-AC9C-6FB1F79891F8}" srcOrd="6" destOrd="0" presId="urn:microsoft.com/office/officeart/2005/8/layout/hProcess11#1"/>
    <dgm:cxn modelId="{6285689B-9ED4-4424-A853-FFE9BAFD03A1}" type="presParOf" srcId="{B6095EA8-BC29-4902-AC9C-6FB1F79891F8}" destId="{3DD8D37E-615F-4420-BF5B-4412295924CC}" srcOrd="0" destOrd="0" presId="urn:microsoft.com/office/officeart/2005/8/layout/hProcess11#1"/>
    <dgm:cxn modelId="{2822F41D-95F1-49D4-8757-903C164C3A79}" type="presParOf" srcId="{B6095EA8-BC29-4902-AC9C-6FB1F79891F8}" destId="{288717F7-0F9F-411E-9148-4805F0BE1417}" srcOrd="1" destOrd="0" presId="urn:microsoft.com/office/officeart/2005/8/layout/hProcess11#1"/>
    <dgm:cxn modelId="{8BCBDBFE-828E-439B-BE7E-393A995A221D}" type="presParOf" srcId="{B6095EA8-BC29-4902-AC9C-6FB1F79891F8}" destId="{265C15C8-2326-4F26-9A28-984184F081EA}" srcOrd="2" destOrd="0" presId="urn:microsoft.com/office/officeart/2005/8/layout/hProcess1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D2B03-3E87-4289-893C-96D524B3412A}" type="doc">
      <dgm:prSet loTypeId="urn:microsoft.com/office/officeart/2005/8/layout/chevron2" loCatId="process" qsTypeId="urn:microsoft.com/office/officeart/2005/8/quickstyle/simple1#3" qsCatId="simple" csTypeId="urn:microsoft.com/office/officeart/2005/8/colors/accent1_2#3" csCatId="accent1" phldr="1"/>
      <dgm:spPr/>
      <dgm:t>
        <a:bodyPr/>
        <a:lstStyle/>
        <a:p>
          <a:endParaRPr lang="en-IN"/>
        </a:p>
      </dgm:t>
    </dgm:pt>
    <dgm:pt modelId="{DFCEED85-5039-4442-9DE7-2254C410CEAF}">
      <dgm:prSet/>
      <dgm:spPr/>
      <dgm:t>
        <a:bodyPr/>
        <a:lstStyle/>
        <a:p>
          <a:pPr rtl="0"/>
          <a:endParaRPr lang="en-IN" dirty="0"/>
        </a:p>
      </dgm:t>
    </dgm:pt>
    <dgm:pt modelId="{94D98160-CBD5-4E27-8C2A-B375F2096956}" type="parTrans" cxnId="{FA9AD580-8CCD-4C39-871F-F881B4D4EEEF}">
      <dgm:prSet/>
      <dgm:spPr/>
      <dgm:t>
        <a:bodyPr/>
        <a:lstStyle/>
        <a:p>
          <a:endParaRPr lang="en-IN"/>
        </a:p>
      </dgm:t>
    </dgm:pt>
    <dgm:pt modelId="{2F98A44D-5B09-4F66-8CE0-0E54A82E24E5}" type="sibTrans" cxnId="{FA9AD580-8CCD-4C39-871F-F881B4D4EEEF}">
      <dgm:prSet/>
      <dgm:spPr/>
      <dgm:t>
        <a:bodyPr/>
        <a:lstStyle/>
        <a:p>
          <a:endParaRPr lang="en-IN"/>
        </a:p>
      </dgm:t>
    </dgm:pt>
    <dgm:pt modelId="{27DCEBE3-1076-46E5-AB30-693244F31CA8}">
      <dgm:prSet/>
      <dgm:spPr/>
      <dgm:t>
        <a:bodyPr/>
        <a:lstStyle/>
        <a:p>
          <a:pPr rtl="0"/>
          <a:endParaRPr lang="en-IN" dirty="0"/>
        </a:p>
      </dgm:t>
    </dgm:pt>
    <dgm:pt modelId="{8B45E490-7CC3-41B9-AB82-8550F795F687}" type="parTrans" cxnId="{05F21956-59D1-4472-A21E-DCABB81C691C}">
      <dgm:prSet/>
      <dgm:spPr/>
      <dgm:t>
        <a:bodyPr/>
        <a:lstStyle/>
        <a:p>
          <a:endParaRPr lang="en-IN"/>
        </a:p>
      </dgm:t>
    </dgm:pt>
    <dgm:pt modelId="{655F79A8-75D0-4DC1-A2E0-F964141E5CF9}" type="sibTrans" cxnId="{05F21956-59D1-4472-A21E-DCABB81C691C}">
      <dgm:prSet/>
      <dgm:spPr/>
      <dgm:t>
        <a:bodyPr/>
        <a:lstStyle/>
        <a:p>
          <a:endParaRPr lang="en-IN"/>
        </a:p>
      </dgm:t>
    </dgm:pt>
    <dgm:pt modelId="{E8FBFF15-7C24-4467-90DE-1C3DF95731D3}">
      <dgm:prSet/>
      <dgm:spPr/>
      <dgm:t>
        <a:bodyPr/>
        <a:lstStyle/>
        <a:p>
          <a:pPr rtl="0"/>
          <a:endParaRPr lang="en-IN" dirty="0"/>
        </a:p>
      </dgm:t>
    </dgm:pt>
    <dgm:pt modelId="{5D4FEE72-1A2B-48C4-BD5E-944B21CB2371}" type="parTrans" cxnId="{A60A49DA-7579-4309-A5AF-8AC7A285A0DB}">
      <dgm:prSet/>
      <dgm:spPr/>
      <dgm:t>
        <a:bodyPr/>
        <a:lstStyle/>
        <a:p>
          <a:endParaRPr lang="en-IN"/>
        </a:p>
      </dgm:t>
    </dgm:pt>
    <dgm:pt modelId="{F09FAC90-1F88-4612-A1F2-311FCA8DFBE0}" type="sibTrans" cxnId="{A60A49DA-7579-4309-A5AF-8AC7A285A0DB}">
      <dgm:prSet/>
      <dgm:spPr/>
      <dgm:t>
        <a:bodyPr/>
        <a:lstStyle/>
        <a:p>
          <a:endParaRPr lang="en-IN"/>
        </a:p>
      </dgm:t>
    </dgm:pt>
    <dgm:pt modelId="{BEC852D8-831B-4A0F-AD00-1E2E69A7258D}">
      <dgm:prSet/>
      <dgm:spPr/>
      <dgm:t>
        <a:bodyPr/>
        <a:lstStyle/>
        <a:p>
          <a:pPr rtl="0"/>
          <a:endParaRPr lang="en-IN" dirty="0"/>
        </a:p>
      </dgm:t>
    </dgm:pt>
    <dgm:pt modelId="{3430164C-1613-498F-B69C-3C885B472A47}" type="parTrans" cxnId="{271452D2-8588-403A-9372-00EC5CBFAC45}">
      <dgm:prSet/>
      <dgm:spPr/>
      <dgm:t>
        <a:bodyPr/>
        <a:lstStyle/>
        <a:p>
          <a:endParaRPr lang="en-IN"/>
        </a:p>
      </dgm:t>
    </dgm:pt>
    <dgm:pt modelId="{8270AA06-34DF-4C8E-81FB-75BFF9B00BAA}" type="sibTrans" cxnId="{271452D2-8588-403A-9372-00EC5CBFAC45}">
      <dgm:prSet/>
      <dgm:spPr/>
      <dgm:t>
        <a:bodyPr/>
        <a:lstStyle/>
        <a:p>
          <a:endParaRPr lang="en-IN"/>
        </a:p>
      </dgm:t>
    </dgm:pt>
    <dgm:pt modelId="{95BCD887-71DA-4B8E-88C5-0E998754E900}">
      <dgm:prSet/>
      <dgm:spPr/>
      <dgm:t>
        <a:bodyPr/>
        <a:lstStyle/>
        <a:p>
          <a:pPr rtl="0"/>
          <a:r>
            <a:rPr lang="en-GB" b="0" i="0" dirty="0"/>
            <a:t>Cardiac </a:t>
          </a:r>
          <a:r>
            <a:rPr lang="en-GB" b="0" i="0" dirty="0" err="1"/>
            <a:t>systoli</a:t>
          </a:r>
          <a:r>
            <a:rPr lang="en-GB" b="0" i="0" dirty="0"/>
            <a:t> produces compression waves - </a:t>
          </a:r>
          <a:r>
            <a:rPr lang="en-GB" b="1" i="0" dirty="0">
              <a:solidFill>
                <a:schemeClr val="accent1"/>
              </a:solidFill>
            </a:rPr>
            <a:t>PRESSURE (PULSE) WAVE</a:t>
          </a:r>
          <a:r>
            <a:rPr lang="en-GB" b="1" i="0" dirty="0"/>
            <a:t> </a:t>
          </a:r>
          <a:r>
            <a:rPr lang="en-GB" b="0" i="0" dirty="0"/>
            <a:t>&amp; </a:t>
          </a:r>
          <a:r>
            <a:rPr lang="en-GB" b="1" i="0" dirty="0">
              <a:solidFill>
                <a:schemeClr val="accent1"/>
              </a:solidFill>
            </a:rPr>
            <a:t>VELOCITY WAVE</a:t>
          </a:r>
          <a:endParaRPr lang="en-IN" b="1" dirty="0"/>
        </a:p>
      </dgm:t>
    </dgm:pt>
    <dgm:pt modelId="{D0585E6A-1A80-478F-B1BB-ACABB4DB3B01}" type="parTrans" cxnId="{E92AFEF1-BA51-4A87-A45F-0AE70DE4E169}">
      <dgm:prSet/>
      <dgm:spPr/>
      <dgm:t>
        <a:bodyPr/>
        <a:lstStyle/>
        <a:p>
          <a:endParaRPr lang="en-IN"/>
        </a:p>
      </dgm:t>
    </dgm:pt>
    <dgm:pt modelId="{D8664BA6-3130-4168-8B6F-ADC667C4D627}" type="sibTrans" cxnId="{E92AFEF1-BA51-4A87-A45F-0AE70DE4E169}">
      <dgm:prSet/>
      <dgm:spPr/>
      <dgm:t>
        <a:bodyPr/>
        <a:lstStyle/>
        <a:p>
          <a:endParaRPr lang="en-IN"/>
        </a:p>
      </dgm:t>
    </dgm:pt>
    <dgm:pt modelId="{11FEEFB7-A308-4AE6-A2A3-378723EE8317}">
      <dgm:prSet/>
      <dgm:spPr/>
      <dgm:t>
        <a:bodyPr/>
        <a:lstStyle/>
        <a:p>
          <a:pPr rtl="0"/>
          <a:r>
            <a:rPr lang="en-GB" b="0" i="0" dirty="0"/>
            <a:t>Travels @ a rate greater than velocity of the column of blood.</a:t>
          </a:r>
          <a:endParaRPr lang="en-IN" dirty="0"/>
        </a:p>
      </dgm:t>
    </dgm:pt>
    <dgm:pt modelId="{B175F2B8-A832-4894-AE4C-4E20B21B5B50}" type="parTrans" cxnId="{E93C308C-29C4-404F-9C4A-E09F30264352}">
      <dgm:prSet/>
      <dgm:spPr/>
      <dgm:t>
        <a:bodyPr/>
        <a:lstStyle/>
        <a:p>
          <a:endParaRPr lang="en-IN"/>
        </a:p>
      </dgm:t>
    </dgm:pt>
    <dgm:pt modelId="{9F9FC3E2-55D6-4BF6-8ABE-C9E78CEB2AB2}" type="sibTrans" cxnId="{E93C308C-29C4-404F-9C4A-E09F30264352}">
      <dgm:prSet/>
      <dgm:spPr/>
      <dgm:t>
        <a:bodyPr/>
        <a:lstStyle/>
        <a:p>
          <a:endParaRPr lang="en-IN"/>
        </a:p>
      </dgm:t>
    </dgm:pt>
    <dgm:pt modelId="{18AE443F-309C-4629-8A4A-E705D401B8E0}">
      <dgm:prSet/>
      <dgm:spPr/>
      <dgm:t>
        <a:bodyPr/>
        <a:lstStyle/>
        <a:p>
          <a:pPr rtl="0"/>
          <a:r>
            <a:rPr lang="en-GB" b="0" i="0" dirty="0"/>
            <a:t>When it reaches a zone of increased </a:t>
          </a:r>
          <a:r>
            <a:rPr lang="en-GB" b="1" i="0" dirty="0">
              <a:solidFill>
                <a:schemeClr val="accent2"/>
              </a:solidFill>
            </a:rPr>
            <a:t>impedance</a:t>
          </a:r>
          <a:r>
            <a:rPr lang="en-GB" b="0" i="0" dirty="0"/>
            <a:t>, a fraction of that wave is reflected backward, with the magnitude proportional to the magnitude of the impedance</a:t>
          </a:r>
          <a:endParaRPr lang="en-IN" dirty="0"/>
        </a:p>
      </dgm:t>
    </dgm:pt>
    <dgm:pt modelId="{6D7D787F-B40A-4855-9DFB-E045D10F41F6}" type="parTrans" cxnId="{D29F1021-BF32-4887-969D-93B7B39398AC}">
      <dgm:prSet/>
      <dgm:spPr/>
      <dgm:t>
        <a:bodyPr/>
        <a:lstStyle/>
        <a:p>
          <a:endParaRPr lang="en-IN"/>
        </a:p>
      </dgm:t>
    </dgm:pt>
    <dgm:pt modelId="{D29F3CBC-E7EC-44F0-BEE3-DFFB008D9450}" type="sibTrans" cxnId="{D29F1021-BF32-4887-969D-93B7B39398AC}">
      <dgm:prSet/>
      <dgm:spPr/>
      <dgm:t>
        <a:bodyPr/>
        <a:lstStyle/>
        <a:p>
          <a:endParaRPr lang="en-IN"/>
        </a:p>
      </dgm:t>
    </dgm:pt>
    <dgm:pt modelId="{E750FA6A-D3BB-4073-A7FD-7D1096A56A04}">
      <dgm:prSet/>
      <dgm:spPr/>
      <dgm:t>
        <a:bodyPr/>
        <a:lstStyle/>
        <a:p>
          <a:pPr rtl="0"/>
          <a:r>
            <a:rPr lang="en-GB" b="0" i="0" dirty="0"/>
            <a:t>Appearance of a new </a:t>
          </a:r>
          <a:r>
            <a:rPr lang="en-GB" b="1" i="0" dirty="0">
              <a:solidFill>
                <a:schemeClr val="accent1"/>
              </a:solidFill>
            </a:rPr>
            <a:t>REFLECTED PRESSURE WAVE </a:t>
          </a:r>
          <a:r>
            <a:rPr lang="en-GB" b="0" i="0" dirty="0"/>
            <a:t>OR Increased magnitude of an existing reflected pressure wave</a:t>
          </a:r>
          <a:endParaRPr lang="en-IN" dirty="0"/>
        </a:p>
      </dgm:t>
    </dgm:pt>
    <dgm:pt modelId="{863497A2-FC66-4131-9793-B46B2331DD7A}" type="parTrans" cxnId="{49F0AB2C-24D4-4B59-916C-2E1D8EB77CDD}">
      <dgm:prSet/>
      <dgm:spPr/>
      <dgm:t>
        <a:bodyPr/>
        <a:lstStyle/>
        <a:p>
          <a:endParaRPr lang="en-IN"/>
        </a:p>
      </dgm:t>
    </dgm:pt>
    <dgm:pt modelId="{CB9F8556-14E3-4EC7-A1CB-8B4DD125F059}" type="sibTrans" cxnId="{49F0AB2C-24D4-4B59-916C-2E1D8EB77CDD}">
      <dgm:prSet/>
      <dgm:spPr/>
      <dgm:t>
        <a:bodyPr/>
        <a:lstStyle/>
        <a:p>
          <a:endParaRPr lang="en-IN"/>
        </a:p>
      </dgm:t>
    </dgm:pt>
    <dgm:pt modelId="{E5AD95DA-730B-4C9E-8CC3-2CFB17886E1F}">
      <dgm:prSet/>
      <dgm:spPr/>
      <dgm:t>
        <a:bodyPr/>
        <a:lstStyle/>
        <a:p>
          <a:pPr rtl="0"/>
          <a:r>
            <a:rPr lang="en-GB" b="0" i="0" dirty="0"/>
            <a:t>They fluctuate with each waveforms.</a:t>
          </a:r>
          <a:endParaRPr lang="en-IN" dirty="0"/>
        </a:p>
      </dgm:t>
    </dgm:pt>
    <dgm:pt modelId="{60C486B3-44AB-4E0B-8995-C235EB92BCE6}" type="parTrans" cxnId="{D7460349-E4F6-4B29-9ADD-C850D0A6FED3}">
      <dgm:prSet/>
      <dgm:spPr/>
      <dgm:t>
        <a:bodyPr/>
        <a:lstStyle/>
        <a:p>
          <a:endParaRPr lang="en-IN"/>
        </a:p>
      </dgm:t>
    </dgm:pt>
    <dgm:pt modelId="{A521727F-45A5-446E-BE9C-92D1102959F8}" type="sibTrans" cxnId="{D7460349-E4F6-4B29-9ADD-C850D0A6FED3}">
      <dgm:prSet/>
      <dgm:spPr/>
      <dgm:t>
        <a:bodyPr/>
        <a:lstStyle/>
        <a:p>
          <a:endParaRPr lang="en-IN"/>
        </a:p>
      </dgm:t>
    </dgm:pt>
    <dgm:pt modelId="{1ED367FD-23E3-469F-985B-152C9E06C795}" type="pres">
      <dgm:prSet presAssocID="{D0BD2B03-3E87-4289-893C-96D524B3412A}" presName="linearFlow" presStyleCnt="0">
        <dgm:presLayoutVars>
          <dgm:dir/>
          <dgm:animLvl val="lvl"/>
          <dgm:resizeHandles val="exact"/>
        </dgm:presLayoutVars>
      </dgm:prSet>
      <dgm:spPr/>
    </dgm:pt>
    <dgm:pt modelId="{4E181AFA-6DE9-44D8-8DAD-AE774B4CFFBD}" type="pres">
      <dgm:prSet presAssocID="{DFCEED85-5039-4442-9DE7-2254C410CEAF}" presName="composite" presStyleCnt="0"/>
      <dgm:spPr/>
    </dgm:pt>
    <dgm:pt modelId="{E13A8F0A-FDCA-483A-8CC2-315EA7923D13}" type="pres">
      <dgm:prSet presAssocID="{DFCEED85-5039-4442-9DE7-2254C410CEAF}" presName="parentText" presStyleLbl="alignNode1" presStyleIdx="0" presStyleCnt="4" custLinFactNeighborX="1495" custLinFactNeighborY="11508">
        <dgm:presLayoutVars>
          <dgm:chMax val="1"/>
          <dgm:bulletEnabled val="1"/>
        </dgm:presLayoutVars>
      </dgm:prSet>
      <dgm:spPr/>
    </dgm:pt>
    <dgm:pt modelId="{085704C5-029B-4FD9-91A2-4D50F3F99D42}" type="pres">
      <dgm:prSet presAssocID="{DFCEED85-5039-4442-9DE7-2254C410CEAF}" presName="descendantText" presStyleLbl="alignAcc1" presStyleIdx="0" presStyleCnt="4" custScaleY="106356" custLinFactNeighborX="294" custLinFactNeighborY="16094">
        <dgm:presLayoutVars>
          <dgm:bulletEnabled val="1"/>
        </dgm:presLayoutVars>
      </dgm:prSet>
      <dgm:spPr/>
    </dgm:pt>
    <dgm:pt modelId="{7B59CD18-0934-4643-85AE-6509DEF58C1B}" type="pres">
      <dgm:prSet presAssocID="{2F98A44D-5B09-4F66-8CE0-0E54A82E24E5}" presName="sp" presStyleCnt="0"/>
      <dgm:spPr/>
    </dgm:pt>
    <dgm:pt modelId="{05869F8E-FB51-41D5-8FF7-D9CEA868AEDB}" type="pres">
      <dgm:prSet presAssocID="{27DCEBE3-1076-46E5-AB30-693244F31CA8}" presName="composite" presStyleCnt="0"/>
      <dgm:spPr/>
    </dgm:pt>
    <dgm:pt modelId="{0AEF1668-BB1D-46FF-B18B-4EA265EC9F41}" type="pres">
      <dgm:prSet presAssocID="{27DCEBE3-1076-46E5-AB30-693244F31CA8}" presName="parentText" presStyleLbl="alignNode1" presStyleIdx="1" presStyleCnt="4" custLinFactNeighborX="-747" custLinFactNeighborY="9415">
        <dgm:presLayoutVars>
          <dgm:chMax val="1"/>
          <dgm:bulletEnabled val="1"/>
        </dgm:presLayoutVars>
      </dgm:prSet>
      <dgm:spPr/>
    </dgm:pt>
    <dgm:pt modelId="{FF80A0C9-950D-445F-85E1-72561CF802F5}" type="pres">
      <dgm:prSet presAssocID="{27DCEBE3-1076-46E5-AB30-693244F31CA8}" presName="descendantText" presStyleLbl="alignAcc1" presStyleIdx="1" presStyleCnt="4" custLinFactNeighborX="98" custLinFactNeighborY="13680">
        <dgm:presLayoutVars>
          <dgm:bulletEnabled val="1"/>
        </dgm:presLayoutVars>
      </dgm:prSet>
      <dgm:spPr/>
    </dgm:pt>
    <dgm:pt modelId="{AEF6120D-93CF-41AA-82F6-717748ECB7AD}" type="pres">
      <dgm:prSet presAssocID="{655F79A8-75D0-4DC1-A2E0-F964141E5CF9}" presName="sp" presStyleCnt="0"/>
      <dgm:spPr/>
    </dgm:pt>
    <dgm:pt modelId="{2D99617F-C1C7-49AC-B9E1-EED8E5F1DE99}" type="pres">
      <dgm:prSet presAssocID="{E8FBFF15-7C24-4467-90DE-1C3DF95731D3}" presName="composite" presStyleCnt="0"/>
      <dgm:spPr/>
    </dgm:pt>
    <dgm:pt modelId="{89B20937-668A-4B29-A287-ACE3025FF74A}" type="pres">
      <dgm:prSet presAssocID="{E8FBFF15-7C24-4467-90DE-1C3DF95731D3}" presName="parentText" presStyleLbl="alignNode1" presStyleIdx="2" presStyleCnt="4" custScaleY="114161">
        <dgm:presLayoutVars>
          <dgm:chMax val="1"/>
          <dgm:bulletEnabled val="1"/>
        </dgm:presLayoutVars>
      </dgm:prSet>
      <dgm:spPr/>
    </dgm:pt>
    <dgm:pt modelId="{E47A572C-9B78-4C02-8360-5CED0B549B85}" type="pres">
      <dgm:prSet presAssocID="{E8FBFF15-7C24-4467-90DE-1C3DF95731D3}" presName="descendantText" presStyleLbl="alignAcc1" presStyleIdx="2" presStyleCnt="4" custScaleY="129431" custLinFactNeighborY="0">
        <dgm:presLayoutVars>
          <dgm:bulletEnabled val="1"/>
        </dgm:presLayoutVars>
      </dgm:prSet>
      <dgm:spPr/>
    </dgm:pt>
    <dgm:pt modelId="{C1806F75-B25F-4EA2-8C4E-281485871C14}" type="pres">
      <dgm:prSet presAssocID="{F09FAC90-1F88-4612-A1F2-311FCA8DFBE0}" presName="sp" presStyleCnt="0"/>
      <dgm:spPr/>
    </dgm:pt>
    <dgm:pt modelId="{F3B90A51-726A-4A76-A8C7-54C1F349BC8C}" type="pres">
      <dgm:prSet presAssocID="{BEC852D8-831B-4A0F-AD00-1E2E69A7258D}" presName="composite" presStyleCnt="0"/>
      <dgm:spPr/>
    </dgm:pt>
    <dgm:pt modelId="{B33C3261-53AA-4449-8D37-9B1752B45A41}" type="pres">
      <dgm:prSet presAssocID="{BEC852D8-831B-4A0F-AD00-1E2E69A7258D}" presName="parentText" presStyleLbl="alignNode1" presStyleIdx="3" presStyleCnt="4">
        <dgm:presLayoutVars>
          <dgm:chMax val="1"/>
          <dgm:bulletEnabled val="1"/>
        </dgm:presLayoutVars>
      </dgm:prSet>
      <dgm:spPr/>
    </dgm:pt>
    <dgm:pt modelId="{4CC786AD-982F-44C9-B584-3083AFC84245}" type="pres">
      <dgm:prSet presAssocID="{BEC852D8-831B-4A0F-AD00-1E2E69A7258D}" presName="descendantText" presStyleLbl="alignAcc1" presStyleIdx="3" presStyleCnt="4" custLinFactNeighborY="0">
        <dgm:presLayoutVars>
          <dgm:bulletEnabled val="1"/>
        </dgm:presLayoutVars>
      </dgm:prSet>
      <dgm:spPr/>
    </dgm:pt>
  </dgm:ptLst>
  <dgm:cxnLst>
    <dgm:cxn modelId="{46123D0F-DF18-49C8-8036-21073E25B993}" type="presOf" srcId="{BEC852D8-831B-4A0F-AD00-1E2E69A7258D}" destId="{B33C3261-53AA-4449-8D37-9B1752B45A41}" srcOrd="0" destOrd="0" presId="urn:microsoft.com/office/officeart/2005/8/layout/chevron2"/>
    <dgm:cxn modelId="{D29F1021-BF32-4887-969D-93B7B39398AC}" srcId="{E8FBFF15-7C24-4467-90DE-1C3DF95731D3}" destId="{18AE443F-309C-4629-8A4A-E705D401B8E0}" srcOrd="0" destOrd="0" parTransId="{6D7D787F-B40A-4855-9DFB-E045D10F41F6}" sibTransId="{D29F3CBC-E7EC-44F0-BEE3-DFFB008D9450}"/>
    <dgm:cxn modelId="{49F0AB2C-24D4-4B59-916C-2E1D8EB77CDD}" srcId="{BEC852D8-831B-4A0F-AD00-1E2E69A7258D}" destId="{E750FA6A-D3BB-4073-A7FD-7D1096A56A04}" srcOrd="0" destOrd="0" parTransId="{863497A2-FC66-4131-9793-B46B2331DD7A}" sibTransId="{CB9F8556-14E3-4EC7-A1CB-8B4DD125F059}"/>
    <dgm:cxn modelId="{C008605B-88CC-4BA5-A1E8-848C9784BFED}" type="presOf" srcId="{D0BD2B03-3E87-4289-893C-96D524B3412A}" destId="{1ED367FD-23E3-469F-985B-152C9E06C795}" srcOrd="0" destOrd="0" presId="urn:microsoft.com/office/officeart/2005/8/layout/chevron2"/>
    <dgm:cxn modelId="{D1F19862-30B0-4414-9CE9-732D23189CD9}" type="presOf" srcId="{E750FA6A-D3BB-4073-A7FD-7D1096A56A04}" destId="{4CC786AD-982F-44C9-B584-3083AFC84245}" srcOrd="0" destOrd="0" presId="urn:microsoft.com/office/officeart/2005/8/layout/chevron2"/>
    <dgm:cxn modelId="{D7460349-E4F6-4B29-9ADD-C850D0A6FED3}" srcId="{27DCEBE3-1076-46E5-AB30-693244F31CA8}" destId="{E5AD95DA-730B-4C9E-8CC3-2CFB17886E1F}" srcOrd="1" destOrd="0" parTransId="{60C486B3-44AB-4E0B-8995-C235EB92BCE6}" sibTransId="{A521727F-45A5-446E-BE9C-92D1102959F8}"/>
    <dgm:cxn modelId="{2D79FE6B-BFC9-4641-9C5E-07D23C512226}" type="presOf" srcId="{DFCEED85-5039-4442-9DE7-2254C410CEAF}" destId="{E13A8F0A-FDCA-483A-8CC2-315EA7923D13}" srcOrd="0" destOrd="0" presId="urn:microsoft.com/office/officeart/2005/8/layout/chevron2"/>
    <dgm:cxn modelId="{E0AE036D-B27D-4EE0-A115-DCAB68ACCBDC}" type="presOf" srcId="{E8FBFF15-7C24-4467-90DE-1C3DF95731D3}" destId="{89B20937-668A-4B29-A287-ACE3025FF74A}" srcOrd="0" destOrd="0" presId="urn:microsoft.com/office/officeart/2005/8/layout/chevron2"/>
    <dgm:cxn modelId="{2F6A2370-5E75-43B9-A2B9-04E07DE2591A}" type="presOf" srcId="{95BCD887-71DA-4B8E-88C5-0E998754E900}" destId="{085704C5-029B-4FD9-91A2-4D50F3F99D42}" srcOrd="0" destOrd="0" presId="urn:microsoft.com/office/officeart/2005/8/layout/chevron2"/>
    <dgm:cxn modelId="{B674FF55-2CEB-4EC0-8A91-DF9E345DB02D}" type="presOf" srcId="{18AE443F-309C-4629-8A4A-E705D401B8E0}" destId="{E47A572C-9B78-4C02-8360-5CED0B549B85}" srcOrd="0" destOrd="0" presId="urn:microsoft.com/office/officeart/2005/8/layout/chevron2"/>
    <dgm:cxn modelId="{05F21956-59D1-4472-A21E-DCABB81C691C}" srcId="{D0BD2B03-3E87-4289-893C-96D524B3412A}" destId="{27DCEBE3-1076-46E5-AB30-693244F31CA8}" srcOrd="1" destOrd="0" parTransId="{8B45E490-7CC3-41B9-AB82-8550F795F687}" sibTransId="{655F79A8-75D0-4DC1-A2E0-F964141E5CF9}"/>
    <dgm:cxn modelId="{FA9AD580-8CCD-4C39-871F-F881B4D4EEEF}" srcId="{D0BD2B03-3E87-4289-893C-96D524B3412A}" destId="{DFCEED85-5039-4442-9DE7-2254C410CEAF}" srcOrd="0" destOrd="0" parTransId="{94D98160-CBD5-4E27-8C2A-B375F2096956}" sibTransId="{2F98A44D-5B09-4F66-8CE0-0E54A82E24E5}"/>
    <dgm:cxn modelId="{B04ABB84-3B12-45F9-8846-991E93FF87D0}" type="presOf" srcId="{E5AD95DA-730B-4C9E-8CC3-2CFB17886E1F}" destId="{FF80A0C9-950D-445F-85E1-72561CF802F5}" srcOrd="0" destOrd="1" presId="urn:microsoft.com/office/officeart/2005/8/layout/chevron2"/>
    <dgm:cxn modelId="{E93C308C-29C4-404F-9C4A-E09F30264352}" srcId="{27DCEBE3-1076-46E5-AB30-693244F31CA8}" destId="{11FEEFB7-A308-4AE6-A2A3-378723EE8317}" srcOrd="0" destOrd="0" parTransId="{B175F2B8-A832-4894-AE4C-4E20B21B5B50}" sibTransId="{9F9FC3E2-55D6-4BF6-8ABE-C9E78CEB2AB2}"/>
    <dgm:cxn modelId="{80643CA7-2841-4B8A-9459-3CEC6CDB718F}" type="presOf" srcId="{27DCEBE3-1076-46E5-AB30-693244F31CA8}" destId="{0AEF1668-BB1D-46FF-B18B-4EA265EC9F41}" srcOrd="0" destOrd="0" presId="urn:microsoft.com/office/officeart/2005/8/layout/chevron2"/>
    <dgm:cxn modelId="{07645ECD-65C1-4BA3-87E9-873F17863F77}" type="presOf" srcId="{11FEEFB7-A308-4AE6-A2A3-378723EE8317}" destId="{FF80A0C9-950D-445F-85E1-72561CF802F5}" srcOrd="0" destOrd="0" presId="urn:microsoft.com/office/officeart/2005/8/layout/chevron2"/>
    <dgm:cxn modelId="{271452D2-8588-403A-9372-00EC5CBFAC45}" srcId="{D0BD2B03-3E87-4289-893C-96D524B3412A}" destId="{BEC852D8-831B-4A0F-AD00-1E2E69A7258D}" srcOrd="3" destOrd="0" parTransId="{3430164C-1613-498F-B69C-3C885B472A47}" sibTransId="{8270AA06-34DF-4C8E-81FB-75BFF9B00BAA}"/>
    <dgm:cxn modelId="{A60A49DA-7579-4309-A5AF-8AC7A285A0DB}" srcId="{D0BD2B03-3E87-4289-893C-96D524B3412A}" destId="{E8FBFF15-7C24-4467-90DE-1C3DF95731D3}" srcOrd="2" destOrd="0" parTransId="{5D4FEE72-1A2B-48C4-BD5E-944B21CB2371}" sibTransId="{F09FAC90-1F88-4612-A1F2-311FCA8DFBE0}"/>
    <dgm:cxn modelId="{E92AFEF1-BA51-4A87-A45F-0AE70DE4E169}" srcId="{DFCEED85-5039-4442-9DE7-2254C410CEAF}" destId="{95BCD887-71DA-4B8E-88C5-0E998754E900}" srcOrd="0" destOrd="0" parTransId="{D0585E6A-1A80-478F-B1BB-ACABB4DB3B01}" sibTransId="{D8664BA6-3130-4168-8B6F-ADC667C4D627}"/>
    <dgm:cxn modelId="{BCEE7DB6-D683-4EFC-A634-25602644EE0E}" type="presParOf" srcId="{1ED367FD-23E3-469F-985B-152C9E06C795}" destId="{4E181AFA-6DE9-44D8-8DAD-AE774B4CFFBD}" srcOrd="0" destOrd="0" presId="urn:microsoft.com/office/officeart/2005/8/layout/chevron2"/>
    <dgm:cxn modelId="{93763A0E-38BD-4FA0-B919-3D68D2166D38}" type="presParOf" srcId="{4E181AFA-6DE9-44D8-8DAD-AE774B4CFFBD}" destId="{E13A8F0A-FDCA-483A-8CC2-315EA7923D13}" srcOrd="0" destOrd="0" presId="urn:microsoft.com/office/officeart/2005/8/layout/chevron2"/>
    <dgm:cxn modelId="{5EC2C314-5950-4900-BF1F-985F46DD3385}" type="presParOf" srcId="{4E181AFA-6DE9-44D8-8DAD-AE774B4CFFBD}" destId="{085704C5-029B-4FD9-91A2-4D50F3F99D42}" srcOrd="1" destOrd="0" presId="urn:microsoft.com/office/officeart/2005/8/layout/chevron2"/>
    <dgm:cxn modelId="{303A3D4D-5A5D-4439-8529-F2B6ACCBA723}" type="presParOf" srcId="{1ED367FD-23E3-469F-985B-152C9E06C795}" destId="{7B59CD18-0934-4643-85AE-6509DEF58C1B}" srcOrd="1" destOrd="0" presId="urn:microsoft.com/office/officeart/2005/8/layout/chevron2"/>
    <dgm:cxn modelId="{D2871FAB-3654-40D2-BC84-24B61C8899F6}" type="presParOf" srcId="{1ED367FD-23E3-469F-985B-152C9E06C795}" destId="{05869F8E-FB51-41D5-8FF7-D9CEA868AEDB}" srcOrd="2" destOrd="0" presId="urn:microsoft.com/office/officeart/2005/8/layout/chevron2"/>
    <dgm:cxn modelId="{B9E9B158-E5F1-4141-B345-CC91B499CF6E}" type="presParOf" srcId="{05869F8E-FB51-41D5-8FF7-D9CEA868AEDB}" destId="{0AEF1668-BB1D-46FF-B18B-4EA265EC9F41}" srcOrd="0" destOrd="0" presId="urn:microsoft.com/office/officeart/2005/8/layout/chevron2"/>
    <dgm:cxn modelId="{D5FF98D2-C4BE-40BA-9369-149C258E7C61}" type="presParOf" srcId="{05869F8E-FB51-41D5-8FF7-D9CEA868AEDB}" destId="{FF80A0C9-950D-445F-85E1-72561CF802F5}" srcOrd="1" destOrd="0" presId="urn:microsoft.com/office/officeart/2005/8/layout/chevron2"/>
    <dgm:cxn modelId="{A650ACF1-5DF1-4239-8296-A4B60EB37EEA}" type="presParOf" srcId="{1ED367FD-23E3-469F-985B-152C9E06C795}" destId="{AEF6120D-93CF-41AA-82F6-717748ECB7AD}" srcOrd="3" destOrd="0" presId="urn:microsoft.com/office/officeart/2005/8/layout/chevron2"/>
    <dgm:cxn modelId="{D1DAED89-DEB5-4414-9492-1C21FFD8A47C}" type="presParOf" srcId="{1ED367FD-23E3-469F-985B-152C9E06C795}" destId="{2D99617F-C1C7-49AC-B9E1-EED8E5F1DE99}" srcOrd="4" destOrd="0" presId="urn:microsoft.com/office/officeart/2005/8/layout/chevron2"/>
    <dgm:cxn modelId="{9AA16C3A-9BE8-460E-9DF4-78AE925304BC}" type="presParOf" srcId="{2D99617F-C1C7-49AC-B9E1-EED8E5F1DE99}" destId="{89B20937-668A-4B29-A287-ACE3025FF74A}" srcOrd="0" destOrd="0" presId="urn:microsoft.com/office/officeart/2005/8/layout/chevron2"/>
    <dgm:cxn modelId="{3209F486-B6A1-4410-89F8-C29A05D6916A}" type="presParOf" srcId="{2D99617F-C1C7-49AC-B9E1-EED8E5F1DE99}" destId="{E47A572C-9B78-4C02-8360-5CED0B549B85}" srcOrd="1" destOrd="0" presId="urn:microsoft.com/office/officeart/2005/8/layout/chevron2"/>
    <dgm:cxn modelId="{73D6BFAE-ED2A-4D2B-8372-3B4800B7B828}" type="presParOf" srcId="{1ED367FD-23E3-469F-985B-152C9E06C795}" destId="{C1806F75-B25F-4EA2-8C4E-281485871C14}" srcOrd="5" destOrd="0" presId="urn:microsoft.com/office/officeart/2005/8/layout/chevron2"/>
    <dgm:cxn modelId="{19A66ED3-0DD3-4EC7-A74F-11145AC4D883}" type="presParOf" srcId="{1ED367FD-23E3-469F-985B-152C9E06C795}" destId="{F3B90A51-726A-4A76-A8C7-54C1F349BC8C}" srcOrd="6" destOrd="0" presId="urn:microsoft.com/office/officeart/2005/8/layout/chevron2"/>
    <dgm:cxn modelId="{C5FD823A-B94E-434B-BBAC-FDE5F2DEB1C5}" type="presParOf" srcId="{F3B90A51-726A-4A76-A8C7-54C1F349BC8C}" destId="{B33C3261-53AA-4449-8D37-9B1752B45A41}" srcOrd="0" destOrd="0" presId="urn:microsoft.com/office/officeart/2005/8/layout/chevron2"/>
    <dgm:cxn modelId="{58CC7CF2-7B81-49FF-BFF0-BAFAFBE8D3B1}" type="presParOf" srcId="{F3B90A51-726A-4A76-A8C7-54C1F349BC8C}" destId="{4CC786AD-982F-44C9-B584-3083AFC842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D8B6E7-EB80-4AC9-8E91-FA1D55823394}" type="doc">
      <dgm:prSet loTypeId="urn:microsoft.com/office/officeart/2005/8/layout/venn1" loCatId="relationship" qsTypeId="urn:microsoft.com/office/officeart/2005/8/quickstyle/simple1#4" qsCatId="simple" csTypeId="urn:microsoft.com/office/officeart/2005/8/colors/accent1_2#4" csCatId="accent1"/>
      <dgm:spPr/>
      <dgm:t>
        <a:bodyPr/>
        <a:lstStyle/>
        <a:p>
          <a:endParaRPr lang="en-IN"/>
        </a:p>
      </dgm:t>
    </dgm:pt>
    <dgm:pt modelId="{6C66072D-DADF-4E83-AFD4-CD80C707BD3B}">
      <dgm:prSet/>
      <dgm:spPr/>
      <dgm:t>
        <a:bodyPr/>
        <a:lstStyle/>
        <a:p>
          <a:pPr rtl="0"/>
          <a:r>
            <a:rPr lang="en-GB" b="0" i="0"/>
            <a:t>RATE</a:t>
          </a:r>
          <a:endParaRPr lang="en-IN"/>
        </a:p>
      </dgm:t>
    </dgm:pt>
    <dgm:pt modelId="{7794D8A1-4B3A-4FF2-BE9D-BB12B63DA426}" type="parTrans" cxnId="{7A7F05B8-C925-44EE-9A8B-11D8C6904517}">
      <dgm:prSet/>
      <dgm:spPr/>
      <dgm:t>
        <a:bodyPr/>
        <a:lstStyle/>
        <a:p>
          <a:endParaRPr lang="en-IN"/>
        </a:p>
      </dgm:t>
    </dgm:pt>
    <dgm:pt modelId="{45C2CC6D-48EE-42C5-B733-C251EB01ADDE}" type="sibTrans" cxnId="{7A7F05B8-C925-44EE-9A8B-11D8C6904517}">
      <dgm:prSet/>
      <dgm:spPr/>
      <dgm:t>
        <a:bodyPr/>
        <a:lstStyle/>
        <a:p>
          <a:endParaRPr lang="en-IN"/>
        </a:p>
      </dgm:t>
    </dgm:pt>
    <dgm:pt modelId="{8B6CE12B-054B-4890-B0ED-94D22E845B36}">
      <dgm:prSet/>
      <dgm:spPr/>
      <dgm:t>
        <a:bodyPr/>
        <a:lstStyle/>
        <a:p>
          <a:pPr rtl="0"/>
          <a:r>
            <a:rPr lang="en-GB" b="0" i="0"/>
            <a:t>RHYTHM</a:t>
          </a:r>
          <a:endParaRPr lang="en-IN"/>
        </a:p>
      </dgm:t>
    </dgm:pt>
    <dgm:pt modelId="{80C39F4D-56D1-4E41-A7FB-987322D7BE3C}" type="parTrans" cxnId="{BF4C141D-7D18-46AB-9E2C-06CFD220B1FF}">
      <dgm:prSet/>
      <dgm:spPr/>
      <dgm:t>
        <a:bodyPr/>
        <a:lstStyle/>
        <a:p>
          <a:endParaRPr lang="en-IN"/>
        </a:p>
      </dgm:t>
    </dgm:pt>
    <dgm:pt modelId="{7CA67133-1AF9-44BB-84A5-7E8A592B741B}" type="sibTrans" cxnId="{BF4C141D-7D18-46AB-9E2C-06CFD220B1FF}">
      <dgm:prSet/>
      <dgm:spPr/>
      <dgm:t>
        <a:bodyPr/>
        <a:lstStyle/>
        <a:p>
          <a:endParaRPr lang="en-IN"/>
        </a:p>
      </dgm:t>
    </dgm:pt>
    <dgm:pt modelId="{0F6CF8B8-688A-46BD-A437-E0934943FEC9}">
      <dgm:prSet/>
      <dgm:spPr/>
      <dgm:t>
        <a:bodyPr/>
        <a:lstStyle/>
        <a:p>
          <a:pPr rtl="0"/>
          <a:r>
            <a:rPr lang="en-GB" b="0" i="0"/>
            <a:t>VOLUME</a:t>
          </a:r>
          <a:endParaRPr lang="en-IN"/>
        </a:p>
      </dgm:t>
    </dgm:pt>
    <dgm:pt modelId="{B9E91DFF-A536-41A8-9AC9-3ACF9AA08087}" type="parTrans" cxnId="{6438A17A-519F-4A2C-A89F-F156BF0B2202}">
      <dgm:prSet/>
      <dgm:spPr/>
      <dgm:t>
        <a:bodyPr/>
        <a:lstStyle/>
        <a:p>
          <a:endParaRPr lang="en-IN"/>
        </a:p>
      </dgm:t>
    </dgm:pt>
    <dgm:pt modelId="{8167F1E5-24B2-4434-B730-3DE6FAE2CEE0}" type="sibTrans" cxnId="{6438A17A-519F-4A2C-A89F-F156BF0B2202}">
      <dgm:prSet/>
      <dgm:spPr/>
      <dgm:t>
        <a:bodyPr/>
        <a:lstStyle/>
        <a:p>
          <a:endParaRPr lang="en-IN"/>
        </a:p>
      </dgm:t>
    </dgm:pt>
    <dgm:pt modelId="{A6321813-BF3A-4470-B29E-520D44CAB635}">
      <dgm:prSet/>
      <dgm:spPr/>
      <dgm:t>
        <a:bodyPr/>
        <a:lstStyle/>
        <a:p>
          <a:pPr rtl="0"/>
          <a:r>
            <a:rPr lang="en-GB" b="0" i="0"/>
            <a:t>CHARACTER &amp;  CONTOUR</a:t>
          </a:r>
          <a:endParaRPr lang="en-IN"/>
        </a:p>
      </dgm:t>
    </dgm:pt>
    <dgm:pt modelId="{7CB87143-42E2-4D59-87F8-3AD34F8F88F5}" type="parTrans" cxnId="{5C6DF696-20A5-410B-AA43-D4C71738938D}">
      <dgm:prSet/>
      <dgm:spPr/>
      <dgm:t>
        <a:bodyPr/>
        <a:lstStyle/>
        <a:p>
          <a:endParaRPr lang="en-IN"/>
        </a:p>
      </dgm:t>
    </dgm:pt>
    <dgm:pt modelId="{54F8833D-7168-401B-AC98-54A17335FD83}" type="sibTrans" cxnId="{5C6DF696-20A5-410B-AA43-D4C71738938D}">
      <dgm:prSet/>
      <dgm:spPr/>
      <dgm:t>
        <a:bodyPr/>
        <a:lstStyle/>
        <a:p>
          <a:endParaRPr lang="en-IN"/>
        </a:p>
      </dgm:t>
    </dgm:pt>
    <dgm:pt modelId="{BCA37132-978C-4171-8D23-2996B4866101}">
      <dgm:prSet/>
      <dgm:spPr/>
      <dgm:t>
        <a:bodyPr/>
        <a:lstStyle/>
        <a:p>
          <a:pPr rtl="0"/>
          <a:r>
            <a:rPr lang="en-GB" b="0" i="0"/>
            <a:t>WHETHER SYNCHRONOUS WITH OTHER PULSES</a:t>
          </a:r>
          <a:endParaRPr lang="en-IN"/>
        </a:p>
      </dgm:t>
    </dgm:pt>
    <dgm:pt modelId="{FD641AF1-3C0C-43E3-8B9D-26492B31149B}" type="parTrans" cxnId="{F25E8EBA-37BB-43E1-B7D8-57FEEBBBA7D4}">
      <dgm:prSet/>
      <dgm:spPr/>
      <dgm:t>
        <a:bodyPr/>
        <a:lstStyle/>
        <a:p>
          <a:endParaRPr lang="en-IN"/>
        </a:p>
      </dgm:t>
    </dgm:pt>
    <dgm:pt modelId="{7A6E8C56-4FEE-4AED-B0F3-F183CDE0936B}" type="sibTrans" cxnId="{F25E8EBA-37BB-43E1-B7D8-57FEEBBBA7D4}">
      <dgm:prSet/>
      <dgm:spPr/>
      <dgm:t>
        <a:bodyPr/>
        <a:lstStyle/>
        <a:p>
          <a:endParaRPr lang="en-IN"/>
        </a:p>
      </dgm:t>
    </dgm:pt>
    <dgm:pt modelId="{36B858DB-E45B-42D8-9B07-C28019314143}">
      <dgm:prSet/>
      <dgm:spPr/>
      <dgm:t>
        <a:bodyPr/>
        <a:lstStyle/>
        <a:p>
          <a:pPr rtl="0"/>
          <a:r>
            <a:rPr lang="en-GB" b="0" i="0"/>
            <a:t>STATE OF VESSEL WALL</a:t>
          </a:r>
          <a:endParaRPr lang="en-IN"/>
        </a:p>
      </dgm:t>
    </dgm:pt>
    <dgm:pt modelId="{98C925D1-94D5-4B2B-A66E-E78EDD8FAC81}" type="parTrans" cxnId="{CEB7797A-1C26-4D47-A32F-9EB9590282E6}">
      <dgm:prSet/>
      <dgm:spPr/>
      <dgm:t>
        <a:bodyPr/>
        <a:lstStyle/>
        <a:p>
          <a:endParaRPr lang="en-IN"/>
        </a:p>
      </dgm:t>
    </dgm:pt>
    <dgm:pt modelId="{D3B3D3FB-2F4B-4FE8-A220-A45815BA140E}" type="sibTrans" cxnId="{CEB7797A-1C26-4D47-A32F-9EB9590282E6}">
      <dgm:prSet/>
      <dgm:spPr/>
      <dgm:t>
        <a:bodyPr/>
        <a:lstStyle/>
        <a:p>
          <a:endParaRPr lang="en-IN"/>
        </a:p>
      </dgm:t>
    </dgm:pt>
    <dgm:pt modelId="{536B798B-CAB2-4DD8-9289-D8D595A3559E}" type="pres">
      <dgm:prSet presAssocID="{B3D8B6E7-EB80-4AC9-8E91-FA1D55823394}" presName="compositeShape" presStyleCnt="0">
        <dgm:presLayoutVars>
          <dgm:chMax val="7"/>
          <dgm:dir/>
          <dgm:resizeHandles val="exact"/>
        </dgm:presLayoutVars>
      </dgm:prSet>
      <dgm:spPr/>
    </dgm:pt>
    <dgm:pt modelId="{C0E4C99E-E75E-4BA3-974A-0BC4223FEFF8}" type="pres">
      <dgm:prSet presAssocID="{6C66072D-DADF-4E83-AFD4-CD80C707BD3B}" presName="circ1" presStyleLbl="vennNode1" presStyleIdx="0" presStyleCnt="6"/>
      <dgm:spPr/>
    </dgm:pt>
    <dgm:pt modelId="{48D24DDC-B5A6-4B70-BFB0-BD827DFD1102}" type="pres">
      <dgm:prSet presAssocID="{6C66072D-DADF-4E83-AFD4-CD80C707BD3B}" presName="circ1Tx" presStyleLbl="revTx" presStyleIdx="0" presStyleCnt="0">
        <dgm:presLayoutVars>
          <dgm:chMax val="0"/>
          <dgm:chPref val="0"/>
          <dgm:bulletEnabled val="1"/>
        </dgm:presLayoutVars>
      </dgm:prSet>
      <dgm:spPr/>
    </dgm:pt>
    <dgm:pt modelId="{4F9E6FF2-9AC6-458D-AEDF-51C23A250CA2}" type="pres">
      <dgm:prSet presAssocID="{8B6CE12B-054B-4890-B0ED-94D22E845B36}" presName="circ2" presStyleLbl="vennNode1" presStyleIdx="1" presStyleCnt="6"/>
      <dgm:spPr/>
    </dgm:pt>
    <dgm:pt modelId="{424F18CA-FB2B-48EF-8658-DC11ADBCE170}" type="pres">
      <dgm:prSet presAssocID="{8B6CE12B-054B-4890-B0ED-94D22E845B36}" presName="circ2Tx" presStyleLbl="revTx" presStyleIdx="0" presStyleCnt="0">
        <dgm:presLayoutVars>
          <dgm:chMax val="0"/>
          <dgm:chPref val="0"/>
          <dgm:bulletEnabled val="1"/>
        </dgm:presLayoutVars>
      </dgm:prSet>
      <dgm:spPr/>
    </dgm:pt>
    <dgm:pt modelId="{F67418EA-BB7D-47EB-8B72-807479D4C48E}" type="pres">
      <dgm:prSet presAssocID="{0F6CF8B8-688A-46BD-A437-E0934943FEC9}" presName="circ3" presStyleLbl="vennNode1" presStyleIdx="2" presStyleCnt="6"/>
      <dgm:spPr/>
    </dgm:pt>
    <dgm:pt modelId="{3E5C645C-7F21-462B-B58B-BF32A703D921}" type="pres">
      <dgm:prSet presAssocID="{0F6CF8B8-688A-46BD-A437-E0934943FEC9}" presName="circ3Tx" presStyleLbl="revTx" presStyleIdx="0" presStyleCnt="0">
        <dgm:presLayoutVars>
          <dgm:chMax val="0"/>
          <dgm:chPref val="0"/>
          <dgm:bulletEnabled val="1"/>
        </dgm:presLayoutVars>
      </dgm:prSet>
      <dgm:spPr/>
    </dgm:pt>
    <dgm:pt modelId="{F26496AB-897B-4DB7-8526-51D049E257D0}" type="pres">
      <dgm:prSet presAssocID="{A6321813-BF3A-4470-B29E-520D44CAB635}" presName="circ4" presStyleLbl="vennNode1" presStyleIdx="3" presStyleCnt="6"/>
      <dgm:spPr/>
    </dgm:pt>
    <dgm:pt modelId="{8CA770B5-3C09-4991-801F-CB2FAD21A144}" type="pres">
      <dgm:prSet presAssocID="{A6321813-BF3A-4470-B29E-520D44CAB635}" presName="circ4Tx" presStyleLbl="revTx" presStyleIdx="0" presStyleCnt="0">
        <dgm:presLayoutVars>
          <dgm:chMax val="0"/>
          <dgm:chPref val="0"/>
          <dgm:bulletEnabled val="1"/>
        </dgm:presLayoutVars>
      </dgm:prSet>
      <dgm:spPr/>
    </dgm:pt>
    <dgm:pt modelId="{04E49848-8570-49B6-B71D-919811A8EBD6}" type="pres">
      <dgm:prSet presAssocID="{BCA37132-978C-4171-8D23-2996B4866101}" presName="circ5" presStyleLbl="vennNode1" presStyleIdx="4" presStyleCnt="6"/>
      <dgm:spPr/>
    </dgm:pt>
    <dgm:pt modelId="{76E8E7CC-8B03-42BE-B238-61D2504B5DA4}" type="pres">
      <dgm:prSet presAssocID="{BCA37132-978C-4171-8D23-2996B4866101}" presName="circ5Tx" presStyleLbl="revTx" presStyleIdx="0" presStyleCnt="0">
        <dgm:presLayoutVars>
          <dgm:chMax val="0"/>
          <dgm:chPref val="0"/>
          <dgm:bulletEnabled val="1"/>
        </dgm:presLayoutVars>
      </dgm:prSet>
      <dgm:spPr/>
    </dgm:pt>
    <dgm:pt modelId="{F12A9699-52CD-48C1-B375-CEAEC1CF52D6}" type="pres">
      <dgm:prSet presAssocID="{36B858DB-E45B-42D8-9B07-C28019314143}" presName="circ6" presStyleLbl="vennNode1" presStyleIdx="5" presStyleCnt="6"/>
      <dgm:spPr/>
    </dgm:pt>
    <dgm:pt modelId="{ADEEDC5B-BC02-45F6-B85B-F2CAF22D6575}" type="pres">
      <dgm:prSet presAssocID="{36B858DB-E45B-42D8-9B07-C28019314143}" presName="circ6Tx" presStyleLbl="revTx" presStyleIdx="0" presStyleCnt="0">
        <dgm:presLayoutVars>
          <dgm:chMax val="0"/>
          <dgm:chPref val="0"/>
          <dgm:bulletEnabled val="1"/>
        </dgm:presLayoutVars>
      </dgm:prSet>
      <dgm:spPr/>
    </dgm:pt>
  </dgm:ptLst>
  <dgm:cxnLst>
    <dgm:cxn modelId="{691B7810-DF28-4120-B84B-DEB84117E62B}" type="presOf" srcId="{0F6CF8B8-688A-46BD-A437-E0934943FEC9}" destId="{3E5C645C-7F21-462B-B58B-BF32A703D921}" srcOrd="0" destOrd="0" presId="urn:microsoft.com/office/officeart/2005/8/layout/venn1"/>
    <dgm:cxn modelId="{C52F4D11-1030-4CAF-9BFF-B63D4A66FE13}" type="presOf" srcId="{6C66072D-DADF-4E83-AFD4-CD80C707BD3B}" destId="{48D24DDC-B5A6-4B70-BFB0-BD827DFD1102}" srcOrd="0" destOrd="0" presId="urn:microsoft.com/office/officeart/2005/8/layout/venn1"/>
    <dgm:cxn modelId="{19884614-A173-4337-A5B6-92525D3C45BD}" type="presOf" srcId="{B3D8B6E7-EB80-4AC9-8E91-FA1D55823394}" destId="{536B798B-CAB2-4DD8-9289-D8D595A3559E}" srcOrd="0" destOrd="0" presId="urn:microsoft.com/office/officeart/2005/8/layout/venn1"/>
    <dgm:cxn modelId="{BF4C141D-7D18-46AB-9E2C-06CFD220B1FF}" srcId="{B3D8B6E7-EB80-4AC9-8E91-FA1D55823394}" destId="{8B6CE12B-054B-4890-B0ED-94D22E845B36}" srcOrd="1" destOrd="0" parTransId="{80C39F4D-56D1-4E41-A7FB-987322D7BE3C}" sibTransId="{7CA67133-1AF9-44BB-84A5-7E8A592B741B}"/>
    <dgm:cxn modelId="{DDBC6263-C77A-49C9-9A22-247282BD30F0}" type="presOf" srcId="{8B6CE12B-054B-4890-B0ED-94D22E845B36}" destId="{424F18CA-FB2B-48EF-8658-DC11ADBCE170}" srcOrd="0" destOrd="0" presId="urn:microsoft.com/office/officeart/2005/8/layout/venn1"/>
    <dgm:cxn modelId="{DCABB44B-4A7E-4A52-BE09-3CC85D379254}" type="presOf" srcId="{BCA37132-978C-4171-8D23-2996B4866101}" destId="{76E8E7CC-8B03-42BE-B238-61D2504B5DA4}" srcOrd="0" destOrd="0" presId="urn:microsoft.com/office/officeart/2005/8/layout/venn1"/>
    <dgm:cxn modelId="{CEB7797A-1C26-4D47-A32F-9EB9590282E6}" srcId="{B3D8B6E7-EB80-4AC9-8E91-FA1D55823394}" destId="{36B858DB-E45B-42D8-9B07-C28019314143}" srcOrd="5" destOrd="0" parTransId="{98C925D1-94D5-4B2B-A66E-E78EDD8FAC81}" sibTransId="{D3B3D3FB-2F4B-4FE8-A220-A45815BA140E}"/>
    <dgm:cxn modelId="{6438A17A-519F-4A2C-A89F-F156BF0B2202}" srcId="{B3D8B6E7-EB80-4AC9-8E91-FA1D55823394}" destId="{0F6CF8B8-688A-46BD-A437-E0934943FEC9}" srcOrd="2" destOrd="0" parTransId="{B9E91DFF-A536-41A8-9AC9-3ACF9AA08087}" sibTransId="{8167F1E5-24B2-4434-B730-3DE6FAE2CEE0}"/>
    <dgm:cxn modelId="{5C6DF696-20A5-410B-AA43-D4C71738938D}" srcId="{B3D8B6E7-EB80-4AC9-8E91-FA1D55823394}" destId="{A6321813-BF3A-4470-B29E-520D44CAB635}" srcOrd="3" destOrd="0" parTransId="{7CB87143-42E2-4D59-87F8-3AD34F8F88F5}" sibTransId="{54F8833D-7168-401B-AC98-54A17335FD83}"/>
    <dgm:cxn modelId="{298214A6-00C5-427D-8E73-51F68402F492}" type="presOf" srcId="{A6321813-BF3A-4470-B29E-520D44CAB635}" destId="{8CA770B5-3C09-4991-801F-CB2FAD21A144}" srcOrd="0" destOrd="0" presId="urn:microsoft.com/office/officeart/2005/8/layout/venn1"/>
    <dgm:cxn modelId="{7A7F05B8-C925-44EE-9A8B-11D8C6904517}" srcId="{B3D8B6E7-EB80-4AC9-8E91-FA1D55823394}" destId="{6C66072D-DADF-4E83-AFD4-CD80C707BD3B}" srcOrd="0" destOrd="0" parTransId="{7794D8A1-4B3A-4FF2-BE9D-BB12B63DA426}" sibTransId="{45C2CC6D-48EE-42C5-B733-C251EB01ADDE}"/>
    <dgm:cxn modelId="{F25E8EBA-37BB-43E1-B7D8-57FEEBBBA7D4}" srcId="{B3D8B6E7-EB80-4AC9-8E91-FA1D55823394}" destId="{BCA37132-978C-4171-8D23-2996B4866101}" srcOrd="4" destOrd="0" parTransId="{FD641AF1-3C0C-43E3-8B9D-26492B31149B}" sibTransId="{7A6E8C56-4FEE-4AED-B0F3-F183CDE0936B}"/>
    <dgm:cxn modelId="{83E83BE2-C7C6-4409-B55F-6AB87E3E3EBD}" type="presOf" srcId="{36B858DB-E45B-42D8-9B07-C28019314143}" destId="{ADEEDC5B-BC02-45F6-B85B-F2CAF22D6575}" srcOrd="0" destOrd="0" presId="urn:microsoft.com/office/officeart/2005/8/layout/venn1"/>
    <dgm:cxn modelId="{EF0370A4-1212-4444-8A65-EEE663F4D19C}" type="presParOf" srcId="{536B798B-CAB2-4DD8-9289-D8D595A3559E}" destId="{C0E4C99E-E75E-4BA3-974A-0BC4223FEFF8}" srcOrd="0" destOrd="0" presId="urn:microsoft.com/office/officeart/2005/8/layout/venn1"/>
    <dgm:cxn modelId="{A016AB70-E422-4DE8-A960-71EF2967A44A}" type="presParOf" srcId="{536B798B-CAB2-4DD8-9289-D8D595A3559E}" destId="{48D24DDC-B5A6-4B70-BFB0-BD827DFD1102}" srcOrd="1" destOrd="0" presId="urn:microsoft.com/office/officeart/2005/8/layout/venn1"/>
    <dgm:cxn modelId="{50329EB5-A620-4BFA-A841-0AF23F3DD591}" type="presParOf" srcId="{536B798B-CAB2-4DD8-9289-D8D595A3559E}" destId="{4F9E6FF2-9AC6-458D-AEDF-51C23A250CA2}" srcOrd="2" destOrd="0" presId="urn:microsoft.com/office/officeart/2005/8/layout/venn1"/>
    <dgm:cxn modelId="{B6A9148B-313A-4129-92BA-37AD7E388E4E}" type="presParOf" srcId="{536B798B-CAB2-4DD8-9289-D8D595A3559E}" destId="{424F18CA-FB2B-48EF-8658-DC11ADBCE170}" srcOrd="3" destOrd="0" presId="urn:microsoft.com/office/officeart/2005/8/layout/venn1"/>
    <dgm:cxn modelId="{A66A4829-FC84-4E16-BF24-75A78FF49FEB}" type="presParOf" srcId="{536B798B-CAB2-4DD8-9289-D8D595A3559E}" destId="{F67418EA-BB7D-47EB-8B72-807479D4C48E}" srcOrd="4" destOrd="0" presId="urn:microsoft.com/office/officeart/2005/8/layout/venn1"/>
    <dgm:cxn modelId="{34A8CC61-E667-4158-B3D9-183D871D9F58}" type="presParOf" srcId="{536B798B-CAB2-4DD8-9289-D8D595A3559E}" destId="{3E5C645C-7F21-462B-B58B-BF32A703D921}" srcOrd="5" destOrd="0" presId="urn:microsoft.com/office/officeart/2005/8/layout/venn1"/>
    <dgm:cxn modelId="{D47CF081-EC3D-469E-89BD-40EEF43A29BE}" type="presParOf" srcId="{536B798B-CAB2-4DD8-9289-D8D595A3559E}" destId="{F26496AB-897B-4DB7-8526-51D049E257D0}" srcOrd="6" destOrd="0" presId="urn:microsoft.com/office/officeart/2005/8/layout/venn1"/>
    <dgm:cxn modelId="{88A146A5-D29C-4FA7-842B-D4D4CBB843FB}" type="presParOf" srcId="{536B798B-CAB2-4DD8-9289-D8D595A3559E}" destId="{8CA770B5-3C09-4991-801F-CB2FAD21A144}" srcOrd="7" destOrd="0" presId="urn:microsoft.com/office/officeart/2005/8/layout/venn1"/>
    <dgm:cxn modelId="{3DDDF266-2E3C-429F-8326-FFA963745360}" type="presParOf" srcId="{536B798B-CAB2-4DD8-9289-D8D595A3559E}" destId="{04E49848-8570-49B6-B71D-919811A8EBD6}" srcOrd="8" destOrd="0" presId="urn:microsoft.com/office/officeart/2005/8/layout/venn1"/>
    <dgm:cxn modelId="{3587CA3F-9EFB-404D-9000-5550964D84A6}" type="presParOf" srcId="{536B798B-CAB2-4DD8-9289-D8D595A3559E}" destId="{76E8E7CC-8B03-42BE-B238-61D2504B5DA4}" srcOrd="9" destOrd="0" presId="urn:microsoft.com/office/officeart/2005/8/layout/venn1"/>
    <dgm:cxn modelId="{F95D1C9E-D069-4E8F-8023-A87E3DA412CC}" type="presParOf" srcId="{536B798B-CAB2-4DD8-9289-D8D595A3559E}" destId="{F12A9699-52CD-48C1-B375-CEAEC1CF52D6}" srcOrd="10" destOrd="0" presId="urn:microsoft.com/office/officeart/2005/8/layout/venn1"/>
    <dgm:cxn modelId="{22D0A655-92EE-4CFB-8158-341DDEA6485C}" type="presParOf" srcId="{536B798B-CAB2-4DD8-9289-D8D595A3559E}" destId="{ADEEDC5B-BC02-45F6-B85B-F2CAF22D6575}"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3A1F9-A649-454C-A113-DE2D09214716}">
      <dsp:nvSpPr>
        <dsp:cNvPr id="0" name=""/>
        <dsp:cNvSpPr/>
      </dsp:nvSpPr>
      <dsp:spPr bwMode="white">
        <a:xfrm>
          <a:off x="0" y="887761"/>
          <a:ext cx="9535533"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dirty="0"/>
            <a:t>MIRROR OF HEART</a:t>
          </a:r>
          <a:endParaRPr lang="en-IN" sz="2000" kern="1200" dirty="0"/>
        </a:p>
      </dsp:txBody>
      <dsp:txXfrm>
        <a:off x="0" y="887761"/>
        <a:ext cx="9535533" cy="1216800"/>
      </dsp:txXfrm>
    </dsp:sp>
    <dsp:sp modelId="{BC44F657-47C0-4495-82E0-2F160ACF4ACC}">
      <dsp:nvSpPr>
        <dsp:cNvPr id="0" name=""/>
        <dsp:cNvSpPr/>
      </dsp:nvSpPr>
      <dsp:spPr bwMode="white">
        <a:xfrm>
          <a:off x="0" y="2291761"/>
          <a:ext cx="9535533" cy="1973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ctr" defTabSz="1066800" rtl="0">
            <a:lnSpc>
              <a:spcPct val="90000"/>
            </a:lnSpc>
            <a:spcBef>
              <a:spcPct val="0"/>
            </a:spcBef>
            <a:spcAft>
              <a:spcPct val="35000"/>
            </a:spcAft>
            <a:buNone/>
          </a:pPr>
          <a:r>
            <a:rPr lang="en-GB" sz="2400" b="0" i="0" kern="1200" dirty="0"/>
            <a:t>Palpable waveform propagating through the vessel wall - forward &amp; laterally @ faster than blood column</a:t>
          </a:r>
          <a:endParaRPr lang="en-IN" sz="2400" kern="1200" dirty="0"/>
        </a:p>
      </dsp:txBody>
      <dsp:txXfrm>
        <a:off x="0" y="2291761"/>
        <a:ext cx="9535533" cy="1973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60D6C-A965-49C2-93B5-A544A03726CC}">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3C595-C10F-43BB-B46C-34F727D41150}">
      <dsp:nvSpPr>
        <dsp:cNvPr id="0" name=""/>
        <dsp:cNvSpPr/>
      </dsp:nvSpPr>
      <dsp:spPr>
        <a:xfrm>
          <a:off x="4736" y="0"/>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rtl="0">
            <a:lnSpc>
              <a:spcPct val="90000"/>
            </a:lnSpc>
            <a:spcBef>
              <a:spcPct val="0"/>
            </a:spcBef>
            <a:spcAft>
              <a:spcPct val="35000"/>
            </a:spcAft>
            <a:buNone/>
          </a:pPr>
          <a:r>
            <a:rPr lang="en-GB" sz="2100" kern="1200"/>
            <a:t>HIPPOCRATES --- ARTERIES ARE AIR DUCTS</a:t>
          </a:r>
          <a:endParaRPr lang="en-IN" sz="2100" kern="1200"/>
        </a:p>
      </dsp:txBody>
      <dsp:txXfrm>
        <a:off x="4736" y="0"/>
        <a:ext cx="2278208" cy="1740535"/>
      </dsp:txXfrm>
    </dsp:sp>
    <dsp:sp modelId="{5CF2FA1E-3C30-427D-A3C3-8022A714B3CB}">
      <dsp:nvSpPr>
        <dsp:cNvPr id="0" name=""/>
        <dsp:cNvSpPr/>
      </dsp:nvSpPr>
      <dsp:spPr>
        <a:xfrm>
          <a:off x="926274"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87937-4B91-457D-94DB-75F699FF3B5E}">
      <dsp:nvSpPr>
        <dsp:cNvPr id="0" name=""/>
        <dsp:cNvSpPr/>
      </dsp:nvSpPr>
      <dsp:spPr>
        <a:xfrm>
          <a:off x="2396855" y="2610802"/>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rtl="0">
            <a:lnSpc>
              <a:spcPct val="90000"/>
            </a:lnSpc>
            <a:spcBef>
              <a:spcPct val="0"/>
            </a:spcBef>
            <a:spcAft>
              <a:spcPct val="35000"/>
            </a:spcAft>
            <a:buNone/>
          </a:pPr>
          <a:r>
            <a:rPr lang="en-GB" sz="2100" kern="1200" dirty="0"/>
            <a:t>GALEN --- </a:t>
          </a:r>
        </a:p>
        <a:p>
          <a:pPr marL="0" lvl="0" indent="0" algn="ctr" defTabSz="933450" rtl="0">
            <a:lnSpc>
              <a:spcPct val="90000"/>
            </a:lnSpc>
            <a:spcBef>
              <a:spcPct val="0"/>
            </a:spcBef>
            <a:spcAft>
              <a:spcPct val="35000"/>
            </a:spcAft>
            <a:buNone/>
          </a:pPr>
          <a:r>
            <a:rPr lang="en-GB" sz="2100" kern="1200" dirty="0"/>
            <a:t>Arteries contain blood , not air</a:t>
          </a:r>
          <a:endParaRPr lang="en-IN" sz="2100" kern="1200" dirty="0"/>
        </a:p>
      </dsp:txBody>
      <dsp:txXfrm>
        <a:off x="2396855" y="2610802"/>
        <a:ext cx="2278208" cy="1740535"/>
      </dsp:txXfrm>
    </dsp:sp>
    <dsp:sp modelId="{7AD29BB7-8D94-4551-8BE4-A527DAD38161}">
      <dsp:nvSpPr>
        <dsp:cNvPr id="0" name=""/>
        <dsp:cNvSpPr/>
      </dsp:nvSpPr>
      <dsp:spPr>
        <a:xfrm>
          <a:off x="331839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BA7B5-5B87-490C-9E28-F85B89D6EF4A}">
      <dsp:nvSpPr>
        <dsp:cNvPr id="0" name=""/>
        <dsp:cNvSpPr/>
      </dsp:nvSpPr>
      <dsp:spPr>
        <a:xfrm>
          <a:off x="4788975" y="0"/>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rtl="0">
            <a:lnSpc>
              <a:spcPct val="90000"/>
            </a:lnSpc>
            <a:spcBef>
              <a:spcPct val="0"/>
            </a:spcBef>
            <a:spcAft>
              <a:spcPct val="35000"/>
            </a:spcAft>
            <a:buNone/>
          </a:pPr>
          <a:r>
            <a:rPr lang="en-GB" sz="2100" kern="1200" dirty="0"/>
            <a:t>HEROPHILUS --- Arterial &amp; cardiac pulse were synchronous</a:t>
          </a:r>
          <a:endParaRPr lang="en-IN" sz="2100" kern="1200" dirty="0"/>
        </a:p>
      </dsp:txBody>
      <dsp:txXfrm>
        <a:off x="4788975" y="0"/>
        <a:ext cx="2278208" cy="1740535"/>
      </dsp:txXfrm>
    </dsp:sp>
    <dsp:sp modelId="{0986140B-497B-47F2-9BBF-70D3BDA3B3A9}">
      <dsp:nvSpPr>
        <dsp:cNvPr id="0" name=""/>
        <dsp:cNvSpPr/>
      </dsp:nvSpPr>
      <dsp:spPr>
        <a:xfrm>
          <a:off x="571051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8D37E-615F-4420-BF5B-4412295924CC}">
      <dsp:nvSpPr>
        <dsp:cNvPr id="0" name=""/>
        <dsp:cNvSpPr/>
      </dsp:nvSpPr>
      <dsp:spPr>
        <a:xfrm>
          <a:off x="7181094" y="2610802"/>
          <a:ext cx="22782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rtl="0">
            <a:lnSpc>
              <a:spcPct val="90000"/>
            </a:lnSpc>
            <a:spcBef>
              <a:spcPct val="0"/>
            </a:spcBef>
            <a:spcAft>
              <a:spcPct val="35000"/>
            </a:spcAft>
            <a:buNone/>
          </a:pPr>
          <a:r>
            <a:rPr lang="en-GB" sz="2100" kern="1200" dirty="0"/>
            <a:t>HALES, FRANK --- WINDKESSEL MODEL</a:t>
          </a:r>
          <a:endParaRPr lang="en-IN" sz="2100" kern="1200" dirty="0"/>
        </a:p>
      </dsp:txBody>
      <dsp:txXfrm>
        <a:off x="7181094" y="2610802"/>
        <a:ext cx="2278208" cy="1740535"/>
      </dsp:txXfrm>
    </dsp:sp>
    <dsp:sp modelId="{288717F7-0F9F-411E-9148-4805F0BE1417}">
      <dsp:nvSpPr>
        <dsp:cNvPr id="0" name=""/>
        <dsp:cNvSpPr/>
      </dsp:nvSpPr>
      <dsp:spPr>
        <a:xfrm>
          <a:off x="810263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8F0A-FDCA-483A-8CC2-315EA7923D13}">
      <dsp:nvSpPr>
        <dsp:cNvPr id="0" name=""/>
        <dsp:cNvSpPr/>
      </dsp:nvSpPr>
      <dsp:spPr>
        <a:xfrm rot="5400000">
          <a:off x="-212104" y="444023"/>
          <a:ext cx="1520080" cy="1064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endParaRPr lang="en-IN" sz="2900" kern="1200" dirty="0"/>
        </a:p>
      </dsp:txBody>
      <dsp:txXfrm rot="-5400000">
        <a:off x="15908" y="748039"/>
        <a:ext cx="1064056" cy="456024"/>
      </dsp:txXfrm>
    </dsp:sp>
    <dsp:sp modelId="{085704C5-029B-4FD9-91A2-4D50F3F99D42}">
      <dsp:nvSpPr>
        <dsp:cNvPr id="0" name=""/>
        <dsp:cNvSpPr/>
      </dsp:nvSpPr>
      <dsp:spPr>
        <a:xfrm rot="5400000">
          <a:off x="4591276" y="-3358522"/>
          <a:ext cx="1050852" cy="81052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GB" sz="2300" b="0" i="0" kern="1200" dirty="0"/>
            <a:t>Cardiac </a:t>
          </a:r>
          <a:r>
            <a:rPr lang="en-GB" sz="2300" b="0" i="0" kern="1200" dirty="0" err="1"/>
            <a:t>systoli</a:t>
          </a:r>
          <a:r>
            <a:rPr lang="en-GB" sz="2300" b="0" i="0" kern="1200" dirty="0"/>
            <a:t> produces compression waves - </a:t>
          </a:r>
          <a:r>
            <a:rPr lang="en-GB" sz="2300" b="1" i="0" kern="1200" dirty="0">
              <a:solidFill>
                <a:schemeClr val="accent1"/>
              </a:solidFill>
            </a:rPr>
            <a:t>PRESSURE (PULSE) WAVE</a:t>
          </a:r>
          <a:r>
            <a:rPr lang="en-GB" sz="2300" b="1" i="0" kern="1200" dirty="0"/>
            <a:t> </a:t>
          </a:r>
          <a:r>
            <a:rPr lang="en-GB" sz="2300" b="0" i="0" kern="1200" dirty="0"/>
            <a:t>&amp; </a:t>
          </a:r>
          <a:r>
            <a:rPr lang="en-GB" sz="2300" b="1" i="0" kern="1200" dirty="0">
              <a:solidFill>
                <a:schemeClr val="accent1"/>
              </a:solidFill>
            </a:rPr>
            <a:t>VELOCITY WAVE</a:t>
          </a:r>
          <a:endParaRPr lang="en-IN" sz="2300" b="1" kern="1200" dirty="0"/>
        </a:p>
      </dsp:txBody>
      <dsp:txXfrm rot="-5400000">
        <a:off x="1064056" y="219996"/>
        <a:ext cx="8053995" cy="948256"/>
      </dsp:txXfrm>
    </dsp:sp>
    <dsp:sp modelId="{0AEF1668-BB1D-46FF-B18B-4EA265EC9F41}">
      <dsp:nvSpPr>
        <dsp:cNvPr id="0" name=""/>
        <dsp:cNvSpPr/>
      </dsp:nvSpPr>
      <dsp:spPr>
        <a:xfrm rot="5400000">
          <a:off x="-228012" y="1796014"/>
          <a:ext cx="1520080" cy="1064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endParaRPr lang="en-IN" sz="2900" kern="1200" dirty="0"/>
        </a:p>
      </dsp:txBody>
      <dsp:txXfrm rot="-5400000">
        <a:off x="0" y="2100030"/>
        <a:ext cx="1064056" cy="456024"/>
      </dsp:txXfrm>
    </dsp:sp>
    <dsp:sp modelId="{FF80A0C9-950D-445F-85E1-72561CF802F5}">
      <dsp:nvSpPr>
        <dsp:cNvPr id="0" name=""/>
        <dsp:cNvSpPr/>
      </dsp:nvSpPr>
      <dsp:spPr>
        <a:xfrm rot="5400000">
          <a:off x="4622677" y="-1998558"/>
          <a:ext cx="988052" cy="81052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GB" sz="2300" b="0" i="0" kern="1200" dirty="0"/>
            <a:t>Travels @ a rate greater than velocity of the column of blood.</a:t>
          </a:r>
          <a:endParaRPr lang="en-IN" sz="2300" kern="1200" dirty="0"/>
        </a:p>
        <a:p>
          <a:pPr marL="228600" lvl="1" indent="-228600" algn="l" defTabSz="1022350" rtl="0">
            <a:lnSpc>
              <a:spcPct val="90000"/>
            </a:lnSpc>
            <a:spcBef>
              <a:spcPct val="0"/>
            </a:spcBef>
            <a:spcAft>
              <a:spcPct val="15000"/>
            </a:spcAft>
            <a:buChar char="•"/>
          </a:pPr>
          <a:r>
            <a:rPr lang="en-GB" sz="2300" b="0" i="0" kern="1200" dirty="0"/>
            <a:t>They fluctuate with each waveforms.</a:t>
          </a:r>
          <a:endParaRPr lang="en-IN" sz="2300" kern="1200" dirty="0"/>
        </a:p>
      </dsp:txBody>
      <dsp:txXfrm rot="-5400000">
        <a:off x="1064057" y="1608295"/>
        <a:ext cx="8057060" cy="891586"/>
      </dsp:txXfrm>
    </dsp:sp>
    <dsp:sp modelId="{89B20937-668A-4B29-A287-ACE3025FF74A}">
      <dsp:nvSpPr>
        <dsp:cNvPr id="0" name=""/>
        <dsp:cNvSpPr/>
      </dsp:nvSpPr>
      <dsp:spPr>
        <a:xfrm rot="5400000">
          <a:off x="-335641" y="3182102"/>
          <a:ext cx="1735338" cy="1064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endParaRPr lang="en-IN" sz="4300" kern="1200" dirty="0"/>
        </a:p>
      </dsp:txBody>
      <dsp:txXfrm rot="-5400000">
        <a:off x="0" y="3378489"/>
        <a:ext cx="1064056" cy="671282"/>
      </dsp:txXfrm>
    </dsp:sp>
    <dsp:sp modelId="{E47A572C-9B78-4C02-8360-5CED0B549B85}">
      <dsp:nvSpPr>
        <dsp:cNvPr id="0" name=""/>
        <dsp:cNvSpPr/>
      </dsp:nvSpPr>
      <dsp:spPr>
        <a:xfrm rot="5400000">
          <a:off x="4477280" y="-604530"/>
          <a:ext cx="1278845" cy="81052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GB" sz="2300" b="0" i="0" kern="1200" dirty="0"/>
            <a:t>When it reaches a zone of increased </a:t>
          </a:r>
          <a:r>
            <a:rPr lang="en-GB" sz="2300" b="1" i="0" kern="1200" dirty="0">
              <a:solidFill>
                <a:schemeClr val="accent2"/>
              </a:solidFill>
            </a:rPr>
            <a:t>impedance</a:t>
          </a:r>
          <a:r>
            <a:rPr lang="en-GB" sz="2300" b="0" i="0" kern="1200" dirty="0"/>
            <a:t>, a fraction of that wave is reflected backward, with the magnitude proportional to the magnitude of the impedance</a:t>
          </a:r>
          <a:endParaRPr lang="en-IN" sz="2300" kern="1200" dirty="0"/>
        </a:p>
      </dsp:txBody>
      <dsp:txXfrm rot="-5400000">
        <a:off x="1064056" y="2871122"/>
        <a:ext cx="8042865" cy="1153989"/>
      </dsp:txXfrm>
    </dsp:sp>
    <dsp:sp modelId="{B33C3261-53AA-4449-8D37-9B1752B45A41}">
      <dsp:nvSpPr>
        <dsp:cNvPr id="0" name=""/>
        <dsp:cNvSpPr/>
      </dsp:nvSpPr>
      <dsp:spPr>
        <a:xfrm rot="5400000">
          <a:off x="-228012" y="4673537"/>
          <a:ext cx="1520080" cy="1064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endParaRPr lang="en-IN" sz="2900" kern="1200" dirty="0"/>
        </a:p>
      </dsp:txBody>
      <dsp:txXfrm rot="-5400000">
        <a:off x="0" y="4977553"/>
        <a:ext cx="1064056" cy="456024"/>
      </dsp:txXfrm>
    </dsp:sp>
    <dsp:sp modelId="{4CC786AD-982F-44C9-B584-3083AFC84245}">
      <dsp:nvSpPr>
        <dsp:cNvPr id="0" name=""/>
        <dsp:cNvSpPr/>
      </dsp:nvSpPr>
      <dsp:spPr>
        <a:xfrm rot="5400000">
          <a:off x="4622677" y="886905"/>
          <a:ext cx="988052" cy="81052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GB" sz="2300" b="0" i="0" kern="1200" dirty="0"/>
            <a:t>Appearance of a new </a:t>
          </a:r>
          <a:r>
            <a:rPr lang="en-GB" sz="2300" b="1" i="0" kern="1200" dirty="0">
              <a:solidFill>
                <a:schemeClr val="accent1"/>
              </a:solidFill>
            </a:rPr>
            <a:t>REFLECTED PRESSURE WAVE </a:t>
          </a:r>
          <a:r>
            <a:rPr lang="en-GB" sz="2300" b="0" i="0" kern="1200" dirty="0"/>
            <a:t>OR Increased magnitude of an existing reflected pressure wave</a:t>
          </a:r>
          <a:endParaRPr lang="en-IN" sz="2300" kern="1200" dirty="0"/>
        </a:p>
      </dsp:txBody>
      <dsp:txXfrm rot="-5400000">
        <a:off x="1064057" y="4493759"/>
        <a:ext cx="8057060" cy="891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4C99E-E75E-4BA3-974A-0BC4223FEFF8}">
      <dsp:nvSpPr>
        <dsp:cNvPr id="0" name=""/>
        <dsp:cNvSpPr/>
      </dsp:nvSpPr>
      <dsp:spPr>
        <a:xfrm>
          <a:off x="3919070" y="1171615"/>
          <a:ext cx="1569619" cy="15696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8D24DDC-B5A6-4B70-BFB0-BD827DFD1102}">
      <dsp:nvSpPr>
        <dsp:cNvPr id="0" name=""/>
        <dsp:cNvSpPr/>
      </dsp:nvSpPr>
      <dsp:spPr>
        <a:xfrm>
          <a:off x="3722868" y="0"/>
          <a:ext cx="1962023" cy="10688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GB" sz="2300" b="0" i="0" kern="1200"/>
            <a:t>RATE</a:t>
          </a:r>
          <a:endParaRPr lang="en-IN" sz="2300" kern="1200"/>
        </a:p>
      </dsp:txBody>
      <dsp:txXfrm>
        <a:off x="3722868" y="0"/>
        <a:ext cx="1962023" cy="1068806"/>
      </dsp:txXfrm>
    </dsp:sp>
    <dsp:sp modelId="{4F9E6FF2-9AC6-458D-AEDF-51C23A250CA2}">
      <dsp:nvSpPr>
        <dsp:cNvPr id="0" name=""/>
        <dsp:cNvSpPr/>
      </dsp:nvSpPr>
      <dsp:spPr>
        <a:xfrm>
          <a:off x="4428543" y="1465792"/>
          <a:ext cx="1569619" cy="15696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24F18CA-FB2B-48EF-8658-DC11ADBCE170}">
      <dsp:nvSpPr>
        <dsp:cNvPr id="0" name=""/>
        <dsp:cNvSpPr/>
      </dsp:nvSpPr>
      <dsp:spPr>
        <a:xfrm>
          <a:off x="6114575" y="1017911"/>
          <a:ext cx="1859344" cy="11705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GB" sz="2300" b="0" i="0" kern="1200"/>
            <a:t>RHYTHM</a:t>
          </a:r>
          <a:endParaRPr lang="en-IN" sz="2300" kern="1200"/>
        </a:p>
      </dsp:txBody>
      <dsp:txXfrm>
        <a:off x="6114575" y="1017911"/>
        <a:ext cx="1859344" cy="1170597"/>
      </dsp:txXfrm>
    </dsp:sp>
    <dsp:sp modelId="{F67418EA-BB7D-47EB-8B72-807479D4C48E}">
      <dsp:nvSpPr>
        <dsp:cNvPr id="0" name=""/>
        <dsp:cNvSpPr/>
      </dsp:nvSpPr>
      <dsp:spPr>
        <a:xfrm>
          <a:off x="4428543" y="2054144"/>
          <a:ext cx="1569619" cy="15696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E5C645C-7F21-462B-B58B-BF32A703D921}">
      <dsp:nvSpPr>
        <dsp:cNvPr id="0" name=""/>
        <dsp:cNvSpPr/>
      </dsp:nvSpPr>
      <dsp:spPr>
        <a:xfrm>
          <a:off x="6114575" y="2763628"/>
          <a:ext cx="1859344" cy="13080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GB" sz="2300" b="0" i="0" kern="1200"/>
            <a:t>VOLUME</a:t>
          </a:r>
          <a:endParaRPr lang="en-IN" sz="2300" kern="1200"/>
        </a:p>
      </dsp:txBody>
      <dsp:txXfrm>
        <a:off x="6114575" y="2763628"/>
        <a:ext cx="1859344" cy="1308015"/>
      </dsp:txXfrm>
    </dsp:sp>
    <dsp:sp modelId="{F26496AB-897B-4DB7-8526-51D049E257D0}">
      <dsp:nvSpPr>
        <dsp:cNvPr id="0" name=""/>
        <dsp:cNvSpPr/>
      </dsp:nvSpPr>
      <dsp:spPr>
        <a:xfrm>
          <a:off x="3919070" y="2348830"/>
          <a:ext cx="1569619" cy="15696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A770B5-3C09-4991-801F-CB2FAD21A144}">
      <dsp:nvSpPr>
        <dsp:cNvPr id="0" name=""/>
        <dsp:cNvSpPr/>
      </dsp:nvSpPr>
      <dsp:spPr>
        <a:xfrm>
          <a:off x="3722868" y="4020749"/>
          <a:ext cx="1962023" cy="10688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GB" sz="2300" b="0" i="0" kern="1200"/>
            <a:t>CHARACTER &amp;  CONTOUR</a:t>
          </a:r>
          <a:endParaRPr lang="en-IN" sz="2300" kern="1200"/>
        </a:p>
      </dsp:txBody>
      <dsp:txXfrm>
        <a:off x="3722868" y="4020749"/>
        <a:ext cx="1962023" cy="1068806"/>
      </dsp:txXfrm>
    </dsp:sp>
    <dsp:sp modelId="{04E49848-8570-49B6-B71D-919811A8EBD6}">
      <dsp:nvSpPr>
        <dsp:cNvPr id="0" name=""/>
        <dsp:cNvSpPr/>
      </dsp:nvSpPr>
      <dsp:spPr>
        <a:xfrm>
          <a:off x="3409598" y="2054144"/>
          <a:ext cx="1569619" cy="15696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6E8E7CC-8B03-42BE-B238-61D2504B5DA4}">
      <dsp:nvSpPr>
        <dsp:cNvPr id="0" name=""/>
        <dsp:cNvSpPr/>
      </dsp:nvSpPr>
      <dsp:spPr>
        <a:xfrm>
          <a:off x="1433840" y="2763628"/>
          <a:ext cx="1859344" cy="13080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GB" sz="2300" b="0" i="0" kern="1200"/>
            <a:t>WHETHER SYNCHRONOUS WITH OTHER PULSES</a:t>
          </a:r>
          <a:endParaRPr lang="en-IN" sz="2300" kern="1200"/>
        </a:p>
      </dsp:txBody>
      <dsp:txXfrm>
        <a:off x="1433840" y="2763628"/>
        <a:ext cx="1859344" cy="1308015"/>
      </dsp:txXfrm>
    </dsp:sp>
    <dsp:sp modelId="{F12A9699-52CD-48C1-B375-CEAEC1CF52D6}">
      <dsp:nvSpPr>
        <dsp:cNvPr id="0" name=""/>
        <dsp:cNvSpPr/>
      </dsp:nvSpPr>
      <dsp:spPr>
        <a:xfrm>
          <a:off x="3409598" y="1465792"/>
          <a:ext cx="1569619" cy="15696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DEEDC5B-BC02-45F6-B85B-F2CAF22D6575}">
      <dsp:nvSpPr>
        <dsp:cNvPr id="0" name=""/>
        <dsp:cNvSpPr/>
      </dsp:nvSpPr>
      <dsp:spPr>
        <a:xfrm>
          <a:off x="1433840" y="1017911"/>
          <a:ext cx="1859344" cy="13080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GB" sz="2300" b="0" i="0" kern="1200"/>
            <a:t>STATE OF VESSEL WALL</a:t>
          </a:r>
          <a:endParaRPr lang="en-IN" sz="2300" kern="1200"/>
        </a:p>
      </dsp:txBody>
      <dsp:txXfrm>
        <a:off x="1433840" y="1017911"/>
        <a:ext cx="1859344" cy="1308015"/>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12823-EF69-482E-81F1-573446731DC1}" type="datetimeFigureOut">
              <a:rPr lang="en-IN" smtClean="0"/>
              <a:t>02-04-2023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E78D5-2624-40DC-AD83-8A782728F4FB}"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topics/medicine-and-dentistry/systole" TargetMode="External" /><Relationship Id="rId2" Type="http://schemas.openxmlformats.org/officeDocument/2006/relationships/slide" Target="../slides/slide11.xml" /><Relationship Id="rId1" Type="http://schemas.openxmlformats.org/officeDocument/2006/relationships/notesMaster" Target="../notesMasters/notesMaster1.xml" /><Relationship Id="rId4" Type="http://schemas.openxmlformats.org/officeDocument/2006/relationships/hyperlink" Target="https://www.sciencedirect.com/topics/medicine-and-dentistry/diastole" TargetMode="Externa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4</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dirty="0" err="1"/>
              <a:t>Anacrotic</a:t>
            </a:r>
            <a:r>
              <a:rPr lang="en-GB" dirty="0"/>
              <a:t> notch   </a:t>
            </a:r>
            <a:r>
              <a:rPr lang="en-GB" sz="1200" dirty="0"/>
              <a:t>. Peripherally it disappears.</a:t>
            </a:r>
            <a:endParaRPr lang="en-IN" sz="1200" dirty="0"/>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17</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return to the heart of the reflected waves is caused by stiff arteries that increase the speed of the traveling pressure waves and change the pressure waveform by increasing the central systolic and pulse pressures</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18</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index is typically measured as the difference of the first systolic (P1) and second pressure peak (P2), which is represented as a percentage of the pulse pressure (PP) (%) = (P1 - P2) × 100/PP</a:t>
            </a:r>
          </a:p>
          <a:p>
            <a:endParaRPr lang="en-GB" dirty="0"/>
          </a:p>
          <a:p>
            <a:r>
              <a:rPr lang="en-GB" sz="1200" dirty="0"/>
              <a:t>O’ROURKE AND ASSOCIATES</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19</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IVRELAXATION</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21</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Peripheral arteries are not used to assess the contour</a:t>
            </a:r>
          </a:p>
          <a:p>
            <a:r>
              <a:rPr lang="en-GB" dirty="0"/>
              <a:t>But can be used to assess </a:t>
            </a:r>
            <a:r>
              <a:rPr lang="en-GB" dirty="0" err="1"/>
              <a:t>pulsus</a:t>
            </a:r>
            <a:r>
              <a:rPr lang="en-GB" dirty="0"/>
              <a:t> </a:t>
            </a:r>
            <a:r>
              <a:rPr lang="en-GB" dirty="0" err="1"/>
              <a:t>paradoxus</a:t>
            </a:r>
            <a:r>
              <a:rPr lang="en-GB" dirty="0"/>
              <a:t> &amp; </a:t>
            </a:r>
            <a:r>
              <a:rPr lang="en-GB" dirty="0" err="1"/>
              <a:t>alternance</a:t>
            </a:r>
            <a:r>
              <a:rPr lang="en-GB" dirty="0"/>
              <a:t>.</a:t>
            </a:r>
          </a:p>
          <a:p>
            <a:r>
              <a:rPr lang="en-GB" dirty="0"/>
              <a:t>Area under the curve is preserved</a:t>
            </a:r>
          </a:p>
          <a:p>
            <a:r>
              <a:rPr lang="en-GB" dirty="0"/>
              <a:t>SBP INCR</a:t>
            </a:r>
          </a:p>
          <a:p>
            <a:r>
              <a:rPr lang="en-GB" dirty="0"/>
              <a:t>DBP &amp; MEAN BP DECR. </a:t>
            </a:r>
          </a:p>
          <a:p>
            <a:r>
              <a:rPr lang="en-GB" dirty="0"/>
              <a:t>The moment-to-moment </a:t>
            </a:r>
            <a:r>
              <a:rPr lang="en-GB" dirty="0" err="1"/>
              <a:t>transmural</a:t>
            </a:r>
            <a:r>
              <a:rPr lang="en-GB" dirty="0"/>
              <a:t> arterial pressures are widely different. </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22</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Times New Roman" panose="02020603050405020304" pitchFamily="18" charset="0"/>
                <a:cs typeface="Times New Roman" panose="02020603050405020304" pitchFamily="18" charset="0"/>
              </a:rPr>
              <a:t>SMALL AMOUNT OF BLOOD FLOW FORWARD AT THE PULSE WAVE FRONT TO DISTEND THE NEXT SEGMENT OF THE VESSEL</a:t>
            </a:r>
          </a:p>
          <a:p>
            <a:r>
              <a:rPr lang="en-GB" sz="1200" dirty="0">
                <a:latin typeface="Times New Roman" panose="02020603050405020304" pitchFamily="18" charset="0"/>
                <a:cs typeface="Times New Roman" panose="02020603050405020304" pitchFamily="18" charset="0"/>
              </a:rPr>
              <a:t>GREATER THE RESISTANCE, MORE DIFFICULT.</a:t>
            </a:r>
          </a:p>
          <a:p>
            <a:r>
              <a:rPr lang="en-GB" sz="1200" dirty="0">
                <a:latin typeface="Times New Roman" panose="02020603050405020304" pitchFamily="18" charset="0"/>
                <a:cs typeface="Times New Roman" panose="02020603050405020304" pitchFamily="18" charset="0"/>
              </a:rPr>
              <a:t>THE MORE COMPLIANT A VESSEL, GREATER THE QUANTITY OF BLOOD REQUIRED AT THE PULSE WAVE FRONT TO CAUSE AN INCREASE IN PRESSURE. </a:t>
            </a:r>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25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1050" b="0" dirty="0"/>
              <a:t>RADIAL : tip of index, middle and ring fingers</a:t>
            </a:r>
          </a:p>
          <a:p>
            <a:pPr marL="0" marR="0" indent="0" algn="l" defTabSz="914400" rtl="0" eaLnBrk="1" fontAlgn="auto" latinLnBrk="0" hangingPunct="1">
              <a:lnSpc>
                <a:spcPct val="100000"/>
              </a:lnSpc>
              <a:spcBef>
                <a:spcPts val="0"/>
              </a:spcBef>
              <a:spcAft>
                <a:spcPts val="0"/>
              </a:spcAft>
              <a:buClrTx/>
              <a:buSzTx/>
              <a:buFontTx/>
              <a:buNone/>
              <a:defRPr/>
            </a:pPr>
            <a:r>
              <a:rPr lang="en-GB" sz="1050" b="0" dirty="0"/>
              <a:t> </a:t>
            </a:r>
          </a:p>
          <a:p>
            <a:pPr marL="0" marR="0" indent="0" algn="l" defTabSz="914400" rtl="0" eaLnBrk="1" fontAlgn="auto" latinLnBrk="0" hangingPunct="1">
              <a:lnSpc>
                <a:spcPct val="100000"/>
              </a:lnSpc>
              <a:spcBef>
                <a:spcPts val="0"/>
              </a:spcBef>
              <a:spcAft>
                <a:spcPts val="0"/>
              </a:spcAft>
              <a:buClrTx/>
              <a:buSzTx/>
              <a:buFontTx/>
              <a:buNone/>
              <a:defRPr/>
            </a:pPr>
            <a:r>
              <a:rPr lang="en-GB" sz="1050" b="0" dirty="0"/>
              <a:t>CAROTID : RT thumb for LT carotid. Terminates at C4 level at the upper border of thyroid cartilage. Best felt in the lower half of the patient’s neck. Rotating the neck slightly towards the examiner, relaxes SCM.</a:t>
            </a:r>
            <a:endParaRPr lang="en-IN" sz="1050" b="0" dirty="0"/>
          </a:p>
          <a:p>
            <a:endParaRPr lang="en-GB" sz="1050" b="0" i="0" kern="1200" dirty="0">
              <a:solidFill>
                <a:schemeClr val="tx1"/>
              </a:solidFill>
              <a:effectLst/>
              <a:latin typeface="+mn-lt"/>
              <a:ea typeface="+mn-ea"/>
              <a:cs typeface="+mn-cs"/>
            </a:endParaRPr>
          </a:p>
          <a:p>
            <a:r>
              <a:rPr lang="en-GB" sz="1050" b="0" i="0" kern="1200" dirty="0">
                <a:solidFill>
                  <a:schemeClr val="tx1"/>
                </a:solidFill>
                <a:effectLst/>
                <a:latin typeface="+mn-lt"/>
                <a:ea typeface="+mn-ea"/>
                <a:cs typeface="+mn-cs"/>
              </a:rPr>
              <a:t>Against anterior tubercle of the transverse process of c6 vertebra, known as carotid tubercle</a:t>
            </a:r>
          </a:p>
          <a:p>
            <a:endParaRPr lang="en-GB" sz="1050" b="0" i="0" kern="1200" dirty="0">
              <a:solidFill>
                <a:schemeClr val="tx1"/>
              </a:solidFill>
              <a:effectLst/>
              <a:latin typeface="+mn-lt"/>
              <a:ea typeface="+mn-ea"/>
              <a:cs typeface="+mn-cs"/>
            </a:endParaRPr>
          </a:p>
          <a:p>
            <a:r>
              <a:rPr lang="en-GB" sz="1050" dirty="0"/>
              <a:t>Pressure exerted down back and medially in the angle between the SCM and clavicle</a:t>
            </a:r>
            <a:endParaRPr lang="en-IN" sz="1050" b="0" dirty="0"/>
          </a:p>
        </p:txBody>
      </p:sp>
      <p:sp>
        <p:nvSpPr>
          <p:cNvPr id="4" name="Slide Number Placeholder 3"/>
          <p:cNvSpPr>
            <a:spLocks noGrp="1"/>
          </p:cNvSpPr>
          <p:nvPr>
            <p:ph type="sldNum" sz="quarter" idx="10"/>
          </p:nvPr>
        </p:nvSpPr>
        <p:spPr/>
        <p:txBody>
          <a:bodyPr/>
          <a:lstStyle/>
          <a:p>
            <a:fld id="{8CDE78D5-2624-40DC-AD83-8A782728F4FB}" type="slidenum">
              <a:rPr lang="en-IN" smtClean="0"/>
              <a:t>28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DPA</a:t>
            </a:r>
            <a:r>
              <a:rPr lang="en-GB" baseline="0" dirty="0"/>
              <a:t> – NOT PALPABLE IN 2%.</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29</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Bruit over artery</a:t>
            </a:r>
          </a:p>
          <a:p>
            <a:r>
              <a:rPr lang="en-GB" dirty="0"/>
              <a:t>Fundus</a:t>
            </a:r>
            <a:r>
              <a:rPr lang="en-GB" baseline="0" dirty="0"/>
              <a:t> examination</a:t>
            </a:r>
          </a:p>
          <a:p>
            <a:r>
              <a:rPr lang="en-GB" dirty="0" err="1"/>
              <a:t>Allens</a:t>
            </a:r>
            <a:r>
              <a:rPr lang="en-GB" dirty="0"/>
              <a:t> test</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31</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COUNT OVER 30 SECS TO 1 MINUTE</a:t>
            </a:r>
            <a:br>
              <a:rPr lang="en-IN" dirty="0"/>
            </a:br>
            <a:r>
              <a:rPr lang="en-IN" dirty="0"/>
              <a:t>NORMAL 60/MIN TO 100/MIN</a:t>
            </a:r>
          </a:p>
        </p:txBody>
      </p:sp>
      <p:sp>
        <p:nvSpPr>
          <p:cNvPr id="4" name="Slide Number Placeholder 3"/>
          <p:cNvSpPr>
            <a:spLocks noGrp="1"/>
          </p:cNvSpPr>
          <p:nvPr>
            <p:ph type="sldNum" sz="quarter" idx="10"/>
          </p:nvPr>
        </p:nvSpPr>
        <p:spPr/>
        <p:txBody>
          <a:bodyPr/>
          <a:lstStyle/>
          <a:p>
            <a:fld id="{8CDE78D5-2624-40DC-AD83-8A782728F4FB}" type="slidenum">
              <a:rPr lang="en-IN" smtClean="0"/>
              <a:t>32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Ao</a:t>
            </a:r>
            <a:r>
              <a:rPr lang="en-GB" baseline="0" dirty="0"/>
              <a:t> 1 m/sec</a:t>
            </a:r>
          </a:p>
          <a:p>
            <a:endParaRPr lang="en-GB" baseline="0" dirty="0"/>
          </a:p>
          <a:p>
            <a:r>
              <a:rPr lang="en-GB" baseline="0" dirty="0"/>
              <a:t>Smaller arteries .5 to 2 m/sec</a:t>
            </a:r>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6</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Ventricular premature complex - large pause following the premature beat.</a:t>
            </a:r>
          </a:p>
          <a:p>
            <a:r>
              <a:rPr lang="en-GB" sz="900" dirty="0"/>
              <a:t>Atrial premature complex - short pause following two beats</a:t>
            </a:r>
            <a:endParaRPr lang="en-IN" sz="900" dirty="0"/>
          </a:p>
        </p:txBody>
      </p:sp>
      <p:sp>
        <p:nvSpPr>
          <p:cNvPr id="4" name="Slide Number Placeholder 3"/>
          <p:cNvSpPr>
            <a:spLocks noGrp="1"/>
          </p:cNvSpPr>
          <p:nvPr>
            <p:ph type="sldNum" sz="quarter" idx="10"/>
          </p:nvPr>
        </p:nvSpPr>
        <p:spPr/>
        <p:txBody>
          <a:bodyPr/>
          <a:lstStyle/>
          <a:p>
            <a:fld id="{8CDE78D5-2624-40DC-AD83-8A782728F4FB}" type="slidenum">
              <a:rPr lang="en-IN" smtClean="0"/>
              <a:t>33</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1000" dirty="0"/>
              <a:t>BEST…. CAROTID</a:t>
            </a:r>
          </a:p>
          <a:p>
            <a:pPr marL="0" indent="0">
              <a:buNone/>
            </a:pPr>
            <a:endParaRPr lang="en-GB" sz="1000" dirty="0"/>
          </a:p>
          <a:p>
            <a:pPr marL="0" indent="0">
              <a:buNone/>
            </a:pPr>
            <a:endParaRPr lang="en-GB" sz="1000" dirty="0"/>
          </a:p>
          <a:p>
            <a:pPr marL="0" indent="0">
              <a:buNone/>
            </a:pPr>
            <a:r>
              <a:rPr lang="en-GB" sz="1000" dirty="0"/>
              <a:t> AMPLITUDE AUGMENTED… DECREASED ARTERIAL COMPLIANCE (WALL THICKENING,  </a:t>
            </a:r>
          </a:p>
          <a:p>
            <a:pPr marL="0" indent="0">
              <a:buNone/>
            </a:pPr>
            <a:r>
              <a:rPr lang="en-GB" sz="1000" dirty="0"/>
              <a:t>              SYSTEMIC VASOCONSTRICTION)</a:t>
            </a:r>
            <a:endParaRPr lang="en-IN" sz="1000" dirty="0"/>
          </a:p>
        </p:txBody>
      </p:sp>
      <p:sp>
        <p:nvSpPr>
          <p:cNvPr id="4" name="Slide Number Placeholder 3"/>
          <p:cNvSpPr>
            <a:spLocks noGrp="1"/>
          </p:cNvSpPr>
          <p:nvPr>
            <p:ph type="sldNum" sz="quarter" idx="10"/>
          </p:nvPr>
        </p:nvSpPr>
        <p:spPr/>
        <p:txBody>
          <a:bodyPr/>
          <a:lstStyle/>
          <a:p>
            <a:fld id="{8CDE78D5-2624-40DC-AD83-8A782728F4FB}" type="slidenum">
              <a:rPr lang="en-IN" smtClean="0"/>
              <a:t>34</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CAROTID ART CONTOUR ALMOST SIMILAR TO THE CENTRAL</a:t>
            </a:r>
            <a:r>
              <a:rPr lang="en-GB" baseline="0" dirty="0"/>
              <a:t> AORTIC PULSE</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35</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dirty="0"/>
              <a:t>PULSUS NORMALIS AGGRECANS</a:t>
            </a:r>
          </a:p>
          <a:p>
            <a:r>
              <a:rPr lang="en-GB" altLang="en-US" dirty="0"/>
              <a:t>We can hear HS, cant feel the</a:t>
            </a:r>
            <a:r>
              <a:rPr lang="en-GB" altLang="en-US" baseline="0" dirty="0"/>
              <a:t> pulse</a:t>
            </a:r>
            <a:endParaRPr lang="en-GB" altLang="en-US" dirty="0"/>
          </a:p>
          <a:p>
            <a:r>
              <a:rPr lang="en-GB" altLang="en-US" dirty="0" err="1"/>
              <a:t>Rt</a:t>
            </a:r>
            <a:r>
              <a:rPr lang="en-GB" altLang="en-US" dirty="0"/>
              <a:t> =</a:t>
            </a:r>
            <a:r>
              <a:rPr lang="en-GB" altLang="en-US" baseline="0" dirty="0"/>
              <a:t> VC extra thoracic &amp; RA intra.</a:t>
            </a:r>
          </a:p>
          <a:p>
            <a:r>
              <a:rPr lang="en-GB" altLang="en-US" baseline="0" dirty="0"/>
              <a:t>LT= PV &amp; LA </a:t>
            </a:r>
            <a:r>
              <a:rPr lang="en-GB" altLang="en-US" baseline="0" dirty="0" err="1"/>
              <a:t>intrathoracic</a:t>
            </a:r>
            <a:endParaRPr lang="en-GB" altLang="en-US" dirty="0"/>
          </a:p>
          <a:p>
            <a:r>
              <a:rPr lang="en-GB" altLang="en-US" dirty="0"/>
              <a:t>Inspiration </a:t>
            </a:r>
            <a:r>
              <a:rPr lang="en-GB" altLang="en-US" dirty="0">
                <a:sym typeface="Wingdings" panose="05000000000000000000" pitchFamily="2" charset="2"/>
              </a:rPr>
              <a:t> only </a:t>
            </a:r>
            <a:r>
              <a:rPr lang="en-GB" altLang="en-US" dirty="0"/>
              <a:t>VENOCAVO-ATRIAL gradient increases. </a:t>
            </a:r>
          </a:p>
          <a:p>
            <a:r>
              <a:rPr lang="en-GB" altLang="en-US" dirty="0"/>
              <a:t>VENTRICULAR INTERDEPENDANCE, PHASIC CHANGES IN BLOOD FLOW TO VENTRICLES</a:t>
            </a:r>
          </a:p>
          <a:p>
            <a:endParaRPr lang="en-GB"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Tamponade</a:t>
            </a:r>
            <a:r>
              <a:rPr lang="en-GB" dirty="0"/>
              <a:t> effect,</a:t>
            </a:r>
            <a:r>
              <a:rPr lang="en-GB" baseline="0" dirty="0"/>
              <a:t> </a:t>
            </a:r>
            <a:r>
              <a:rPr lang="en-GB" dirty="0"/>
              <a:t>Poor ventricular diastolic filling.</a:t>
            </a:r>
          </a:p>
          <a:p>
            <a:r>
              <a:rPr lang="en-GB" sz="1200" b="0" i="0" kern="1200" dirty="0">
                <a:solidFill>
                  <a:schemeClr val="tx1"/>
                </a:solidFill>
                <a:effectLst/>
                <a:latin typeface="+mn-lt"/>
                <a:ea typeface="+mn-ea"/>
                <a:cs typeface="+mn-cs"/>
              </a:rPr>
              <a:t>thickened pericardium will prevent the normal decrease in pressure from reaching the ventricles; thus, the normal drop in filling pressures will be blunted</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38</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2400" b="1" dirty="0"/>
              <a:t>3) SEVERE CHF </a:t>
            </a:r>
          </a:p>
          <a:p>
            <a:pPr lvl="1">
              <a:lnSpc>
                <a:spcPct val="150000"/>
              </a:lnSpc>
            </a:pPr>
            <a:r>
              <a:rPr lang="en-GB" sz="2000" dirty="0"/>
              <a:t>Heart is pulled inferiorly during </a:t>
            </a:r>
            <a:r>
              <a:rPr lang="en-GB" sz="2000" dirty="0" err="1"/>
              <a:t>insp</a:t>
            </a:r>
            <a:r>
              <a:rPr lang="en-GB" sz="2000" dirty="0"/>
              <a:t>, raises </a:t>
            </a:r>
            <a:r>
              <a:rPr lang="en-GB" sz="2000" dirty="0" err="1"/>
              <a:t>intrapericardial</a:t>
            </a:r>
            <a:r>
              <a:rPr lang="en-GB" sz="2000" dirty="0"/>
              <a:t> pressure &amp; diminishes </a:t>
            </a:r>
            <a:r>
              <a:rPr lang="en-GB" sz="2000" dirty="0" err="1"/>
              <a:t>venour</a:t>
            </a:r>
            <a:r>
              <a:rPr lang="en-GB" sz="2000" dirty="0"/>
              <a:t> return</a:t>
            </a:r>
            <a:endParaRPr lang="en-IN" sz="2000" dirty="0"/>
          </a:p>
          <a:p>
            <a:endParaRPr lang="en-GB" sz="800" dirty="0"/>
          </a:p>
          <a:p>
            <a:endParaRPr lang="en-GB" sz="800" dirty="0"/>
          </a:p>
          <a:p>
            <a:r>
              <a:rPr lang="en-GB" sz="800" dirty="0"/>
              <a:t>HUGE FALL IN ITP. </a:t>
            </a:r>
            <a:r>
              <a:rPr lang="en-GB" sz="800" b="0" i="0" kern="1200" dirty="0">
                <a:solidFill>
                  <a:schemeClr val="tx1"/>
                </a:solidFill>
                <a:effectLst/>
                <a:latin typeface="+mn-lt"/>
                <a:ea typeface="+mn-ea"/>
                <a:cs typeface="+mn-cs"/>
              </a:rPr>
              <a:t>left ventricular </a:t>
            </a:r>
            <a:r>
              <a:rPr lang="en-GB" sz="800" b="0" i="0" kern="1200" dirty="0" err="1">
                <a:solidFill>
                  <a:schemeClr val="tx1"/>
                </a:solidFill>
                <a:effectLst/>
                <a:latin typeface="+mn-lt"/>
                <a:ea typeface="+mn-ea"/>
                <a:cs typeface="+mn-cs"/>
              </a:rPr>
              <a:t>transmural</a:t>
            </a:r>
            <a:r>
              <a:rPr lang="en-GB" sz="800" b="0" i="0" kern="1200" dirty="0">
                <a:solidFill>
                  <a:schemeClr val="tx1"/>
                </a:solidFill>
                <a:effectLst/>
                <a:latin typeface="+mn-lt"/>
                <a:ea typeface="+mn-ea"/>
                <a:cs typeface="+mn-cs"/>
              </a:rPr>
              <a:t> pressure is the sum of the </a:t>
            </a:r>
            <a:r>
              <a:rPr lang="en-GB" sz="800" b="0" i="0" kern="1200" dirty="0" err="1">
                <a:solidFill>
                  <a:schemeClr val="tx1"/>
                </a:solidFill>
                <a:effectLst/>
                <a:latin typeface="+mn-lt"/>
                <a:ea typeface="+mn-ea"/>
                <a:cs typeface="+mn-cs"/>
              </a:rPr>
              <a:t>intracavitary</a:t>
            </a:r>
            <a:r>
              <a:rPr lang="en-GB" sz="800" b="0" i="0" kern="1200" dirty="0">
                <a:solidFill>
                  <a:schemeClr val="tx1"/>
                </a:solidFill>
                <a:effectLst/>
                <a:latin typeface="+mn-lt"/>
                <a:ea typeface="+mn-ea"/>
                <a:cs typeface="+mn-cs"/>
              </a:rPr>
              <a:t> pressure minus the negative </a:t>
            </a:r>
            <a:r>
              <a:rPr lang="en-GB" sz="800" b="0" i="0" kern="1200" dirty="0" err="1">
                <a:solidFill>
                  <a:schemeClr val="tx1"/>
                </a:solidFill>
                <a:effectLst/>
                <a:latin typeface="+mn-lt"/>
                <a:ea typeface="+mn-ea"/>
                <a:cs typeface="+mn-cs"/>
              </a:rPr>
              <a:t>intrathoracic</a:t>
            </a:r>
            <a:r>
              <a:rPr lang="en-GB" sz="800" b="0" i="0" kern="1200" dirty="0">
                <a:solidFill>
                  <a:schemeClr val="tx1"/>
                </a:solidFill>
                <a:effectLst/>
                <a:latin typeface="+mn-lt"/>
                <a:ea typeface="+mn-ea"/>
                <a:cs typeface="+mn-cs"/>
              </a:rPr>
              <a:t> pressure generated during inspiration.</a:t>
            </a:r>
          </a:p>
          <a:p>
            <a:r>
              <a:rPr lang="en-GB" sz="800" b="0" i="0" kern="1200" dirty="0">
                <a:solidFill>
                  <a:schemeClr val="tx1"/>
                </a:solidFill>
                <a:effectLst/>
                <a:latin typeface="+mn-lt"/>
                <a:ea typeface="+mn-ea"/>
                <a:cs typeface="+mn-cs"/>
              </a:rPr>
              <a:t>As the left ventricle contracts during inspiration, against negative </a:t>
            </a:r>
            <a:r>
              <a:rPr lang="en-GB" sz="800" b="0" i="0" kern="1200" dirty="0" err="1">
                <a:solidFill>
                  <a:schemeClr val="tx1"/>
                </a:solidFill>
                <a:effectLst/>
                <a:latin typeface="+mn-lt"/>
                <a:ea typeface="+mn-ea"/>
                <a:cs typeface="+mn-cs"/>
              </a:rPr>
              <a:t>intrathoracic</a:t>
            </a:r>
            <a:r>
              <a:rPr lang="en-GB" sz="800" b="0" i="0" kern="1200" dirty="0">
                <a:solidFill>
                  <a:schemeClr val="tx1"/>
                </a:solidFill>
                <a:effectLst/>
                <a:latin typeface="+mn-lt"/>
                <a:ea typeface="+mn-ea"/>
                <a:cs typeface="+mn-cs"/>
              </a:rPr>
              <a:t> pressure. This increases left ventricular wall stress and afterload and effectively decreases systolic aortic pressure.</a:t>
            </a:r>
            <a:endParaRPr lang="en-GB" sz="800" dirty="0"/>
          </a:p>
          <a:p>
            <a:r>
              <a:rPr lang="en-GB" sz="800" dirty="0"/>
              <a:t>INCR. INTRAVASC</a:t>
            </a:r>
            <a:r>
              <a:rPr lang="en-GB" sz="800" baseline="0" dirty="0"/>
              <a:t> VOLUME OF PULM VESSELS</a:t>
            </a:r>
            <a:endParaRPr lang="en-GB" sz="800" dirty="0"/>
          </a:p>
          <a:p>
            <a:r>
              <a:rPr lang="en-GB" sz="800" dirty="0" err="1"/>
              <a:t>v.interdependence</a:t>
            </a:r>
            <a:r>
              <a:rPr lang="en-GB" sz="800" dirty="0"/>
              <a:t>.</a:t>
            </a:r>
          </a:p>
          <a:p>
            <a:r>
              <a:rPr lang="en-GB" sz="800" dirty="0"/>
              <a:t>right ventricular afterload increase.</a:t>
            </a:r>
          </a:p>
          <a:p>
            <a:r>
              <a:rPr lang="en-GB" sz="800" dirty="0"/>
              <a:t>No change</a:t>
            </a:r>
            <a:r>
              <a:rPr lang="en-GB" sz="800" baseline="0" dirty="0"/>
              <a:t> in PP in COPD, asthma</a:t>
            </a:r>
            <a:endParaRPr lang="en-GB" sz="800" dirty="0"/>
          </a:p>
          <a:p>
            <a:r>
              <a:rPr lang="en-GB" sz="800" b="0" i="0" kern="1200" dirty="0">
                <a:solidFill>
                  <a:schemeClr val="tx1"/>
                </a:solidFill>
                <a:effectLst/>
                <a:latin typeface="+mn-lt"/>
                <a:ea typeface="+mn-ea"/>
                <a:cs typeface="+mn-cs"/>
              </a:rPr>
              <a:t>reduced left ventricular preload </a:t>
            </a:r>
          </a:p>
          <a:p>
            <a:r>
              <a:rPr lang="en-GB" sz="800" b="0" i="0" kern="1200" dirty="0">
                <a:solidFill>
                  <a:schemeClr val="tx1"/>
                </a:solidFill>
                <a:effectLst/>
                <a:latin typeface="+mn-lt"/>
                <a:ea typeface="+mn-ea"/>
                <a:cs typeface="+mn-cs"/>
              </a:rPr>
              <a:t>Increased left ventricular afterload</a:t>
            </a:r>
            <a:endParaRPr lang="en-IN" sz="800" dirty="0"/>
          </a:p>
        </p:txBody>
      </p:sp>
      <p:sp>
        <p:nvSpPr>
          <p:cNvPr id="4" name="Slide Number Placeholder 3"/>
          <p:cNvSpPr>
            <a:spLocks noGrp="1"/>
          </p:cNvSpPr>
          <p:nvPr>
            <p:ph type="sldNum" sz="quarter" idx="10"/>
          </p:nvPr>
        </p:nvSpPr>
        <p:spPr/>
        <p:txBody>
          <a:bodyPr/>
          <a:lstStyle/>
          <a:p>
            <a:fld id="{8CDE78D5-2624-40DC-AD83-8A782728F4FB}" type="slidenum">
              <a:rPr lang="en-IN" smtClean="0"/>
              <a:t>39</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P</a:t>
            </a:r>
            <a:r>
              <a:rPr lang="en-GB" sz="900" baseline="0" dirty="0"/>
              <a:t> BEFORE QRS IN INSP. &amp; P MARCHES INTO QRS DURING EXP. = INCREASE CO IN INSP. </a:t>
            </a:r>
            <a:r>
              <a:rPr lang="en-GB" sz="900" dirty="0"/>
              <a:t>+ ITP IN INSP. </a:t>
            </a:r>
          </a:p>
          <a:p>
            <a:endParaRPr lang="en-GB" sz="900" baseline="0" dirty="0"/>
          </a:p>
          <a:p>
            <a:r>
              <a:rPr lang="en-GB" sz="900" baseline="0" dirty="0"/>
              <a:t>In EXP sinus rate is slow, In INSP. Sinus node takes over </a:t>
            </a:r>
            <a:endParaRPr lang="en-IN" sz="900" dirty="0"/>
          </a:p>
        </p:txBody>
      </p:sp>
      <p:sp>
        <p:nvSpPr>
          <p:cNvPr id="4" name="Slide Number Placeholder 3"/>
          <p:cNvSpPr>
            <a:spLocks noGrp="1"/>
          </p:cNvSpPr>
          <p:nvPr>
            <p:ph type="sldNum" sz="quarter" idx="10"/>
          </p:nvPr>
        </p:nvSpPr>
        <p:spPr/>
        <p:txBody>
          <a:bodyPr/>
          <a:lstStyle/>
          <a:p>
            <a:fld id="{8CDE78D5-2624-40DC-AD83-8A782728F4FB}" type="slidenum">
              <a:rPr lang="en-IN" smtClean="0"/>
              <a:t>40</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SLOW RAISING</a:t>
            </a:r>
            <a:r>
              <a:rPr lang="en-GB" baseline="0" dirty="0"/>
              <a:t> PULSE : GRADIENT OF 70 MMHG ACROSS AV</a:t>
            </a:r>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41</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SEV. ATHEROSCLEROSIS…DUE TO INABILITY OF NONCOMPLIANT AORTA TO EXPAND SLOWLY.</a:t>
            </a:r>
          </a:p>
          <a:p>
            <a:endParaRPr lang="en-GB" dirty="0"/>
          </a:p>
          <a:p>
            <a:r>
              <a:rPr lang="en-GB" dirty="0"/>
              <a:t>Associated</a:t>
            </a:r>
            <a:r>
              <a:rPr lang="en-GB" baseline="0" dirty="0"/>
              <a:t> MS, AR</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43</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1200" dirty="0"/>
              <a:t>REFLEX VASODILATION MEDIATED BY CAROTID BARORECEPTORS 	 DUE TO LARGE STROKE VOLUME </a:t>
            </a:r>
          </a:p>
          <a:p>
            <a:pPr marL="0" marR="0" indent="0" algn="l" defTabSz="914400" rtl="0" eaLnBrk="1" fontAlgn="auto" latinLnBrk="0" hangingPunct="1">
              <a:lnSpc>
                <a:spcPct val="100000"/>
              </a:lnSpc>
              <a:spcBef>
                <a:spcPts val="0"/>
              </a:spcBef>
              <a:spcAft>
                <a:spcPts val="0"/>
              </a:spcAft>
              <a:buClrTx/>
              <a:buSzTx/>
              <a:buFontTx/>
              <a:buNone/>
              <a:defRPr/>
            </a:pPr>
            <a:r>
              <a:rPr lang="en-GB" sz="1200" dirty="0"/>
              <a:t>RAPID RUN OFF FROM PERIPHERY DUE TO REDUCED SYSTEMIC VASCULAR RESISTANCE</a:t>
            </a:r>
          </a:p>
          <a:p>
            <a:endParaRPr lang="en-GB" dirty="0"/>
          </a:p>
          <a:p>
            <a:r>
              <a:rPr lang="en-GB" dirty="0"/>
              <a:t>PALPATED USING PALMAR SURFACE OF FINGERS, HAND RAISED ABOVE HEAD</a:t>
            </a:r>
            <a:endParaRPr lang="en-GB" sz="1200" dirty="0"/>
          </a:p>
          <a:p>
            <a:pPr marL="0" marR="0" indent="0" algn="l" defTabSz="914400" rtl="0" eaLnBrk="1" fontAlgn="auto" latinLnBrk="0" hangingPunct="1">
              <a:lnSpc>
                <a:spcPct val="100000"/>
              </a:lnSpc>
              <a:spcBef>
                <a:spcPts val="0"/>
              </a:spcBef>
              <a:spcAft>
                <a:spcPts val="0"/>
              </a:spcAft>
              <a:buClrTx/>
              <a:buSzTx/>
              <a:buFontTx/>
              <a:buNone/>
              <a:defRPr/>
            </a:pPr>
            <a:r>
              <a:rPr lang="en-GB" sz="1200" dirty="0"/>
              <a:t>ARTERY BECOMES MORE IN LINE</a:t>
            </a:r>
            <a:r>
              <a:rPr lang="en-GB" sz="1200" baseline="0" dirty="0"/>
              <a:t> WITH AORTA</a:t>
            </a:r>
            <a:endParaRPr lang="en-GB" dirty="0"/>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45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200" b="0" i="0" dirty="0"/>
              <a:t>Greater the SV, greater the amount of blood that is accommodated in the arterial tree with each </a:t>
            </a:r>
            <a:r>
              <a:rPr lang="en-GB" sz="1200" b="0" i="0" dirty="0" err="1"/>
              <a:t>systoli</a:t>
            </a:r>
            <a:r>
              <a:rPr lang="en-GB" sz="1200" b="0" i="0" dirty="0"/>
              <a:t> greater the pressure rise and fall during systole and diastole, causing a greater pulse pressure   </a:t>
            </a:r>
            <a:endParaRPr lang="en-IN" sz="1200" dirty="0"/>
          </a:p>
          <a:p>
            <a:pPr marL="0" marR="0" indent="0" algn="l" defTabSz="914400" rtl="0" eaLnBrk="1" fontAlgn="auto" latinLnBrk="0" hangingPunct="1">
              <a:lnSpc>
                <a:spcPct val="100000"/>
              </a:lnSpc>
              <a:spcBef>
                <a:spcPts val="0"/>
              </a:spcBef>
              <a:spcAft>
                <a:spcPts val="0"/>
              </a:spcAft>
              <a:buClrTx/>
              <a:buSzTx/>
              <a:buFontTx/>
              <a:buNone/>
              <a:defRPr/>
            </a:pPr>
            <a:endParaRPr lang="en-GB" dirty="0"/>
          </a:p>
          <a:p>
            <a:pPr marL="0" marR="0" indent="0" algn="l" defTabSz="914400" rtl="0" eaLnBrk="1" fontAlgn="auto" latinLnBrk="0" hangingPunct="1">
              <a:lnSpc>
                <a:spcPct val="100000"/>
              </a:lnSpc>
              <a:spcBef>
                <a:spcPts val="0"/>
              </a:spcBef>
              <a:spcAft>
                <a:spcPts val="0"/>
              </a:spcAft>
              <a:buClrTx/>
              <a:buSzTx/>
              <a:buFontTx/>
              <a:buNone/>
              <a:defRPr/>
            </a:pPr>
            <a:r>
              <a:rPr lang="en-GB" dirty="0"/>
              <a:t>Conversely, less the compliance of the arterial system, the greater the rise in pressure for a given stroke volume.</a:t>
            </a:r>
            <a:endParaRPr lang="en-IN" dirty="0"/>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7</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 LV STROKE VOLUME GIVES A RAPID UPSTROKE. F/B SUDDEN FALL OFF IN LATE SYSTOLE GIVING A COLLAPSING</a:t>
            </a:r>
            <a:r>
              <a:rPr lang="en-GB" baseline="0" dirty="0"/>
              <a:t> PULSE NATURE</a:t>
            </a:r>
          </a:p>
          <a:p>
            <a:r>
              <a:rPr lang="en-GB" baseline="0" dirty="0"/>
              <a:t>DBP : POINT OF MUFFLING OF KOROTKOF SOUND</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47</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DENNISONS</a:t>
            </a:r>
            <a:r>
              <a:rPr lang="en-GB" baseline="0" dirty="0"/>
              <a:t> : CERVICAL PULSATIONS</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48</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Dennisons</a:t>
            </a:r>
            <a:r>
              <a:rPr lang="en-GB" dirty="0"/>
              <a:t> sign</a:t>
            </a:r>
            <a:r>
              <a:rPr lang="en-IN" baseline="0" dirty="0"/>
              <a:t>  pulsatile cervix</a:t>
            </a:r>
            <a:endParaRPr lang="en-GB" dirty="0"/>
          </a:p>
        </p:txBody>
      </p:sp>
      <p:sp>
        <p:nvSpPr>
          <p:cNvPr id="4" name="Slide Number Placeholder 3"/>
          <p:cNvSpPr>
            <a:spLocks noGrp="1"/>
          </p:cNvSpPr>
          <p:nvPr>
            <p:ph type="sldNum" sz="quarter" idx="10"/>
          </p:nvPr>
        </p:nvSpPr>
        <p:spPr/>
        <p:txBody>
          <a:bodyPr/>
          <a:lstStyle/>
          <a:p>
            <a:fld id="{8CDE78D5-2624-40DC-AD83-8A782728F4FB}" type="slidenum">
              <a:rPr lang="en-IN" smtClean="0"/>
              <a:t>49</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HOCM, OBSTRUCTION IN LATER SYSTOLI DUE TO SAM</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50</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51</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DUE TO ALTERATIONS</a:t>
            </a:r>
            <a:r>
              <a:rPr lang="en-GB" sz="1200" baseline="0" dirty="0"/>
              <a:t> IN THE</a:t>
            </a:r>
            <a:r>
              <a:rPr lang="en-GB" sz="1200" dirty="0"/>
              <a:t> CONTRACTILE STATE OF MYOCARDIUM.</a:t>
            </a:r>
          </a:p>
          <a:p>
            <a:r>
              <a:rPr lang="en-GB" sz="1200" dirty="0" err="1"/>
              <a:t>Ca</a:t>
            </a:r>
            <a:r>
              <a:rPr lang="en-GB" sz="1200" baseline="0" dirty="0"/>
              <a:t> LOADING &amp; UNLOADING THEORY.</a:t>
            </a:r>
            <a:endParaRPr lang="en-GB" sz="1200" dirty="0"/>
          </a:p>
          <a:p>
            <a:r>
              <a:rPr lang="en-GB" sz="1200" dirty="0"/>
              <a:t>NOT TO BE CONFUSED WITH ELECTRICAL ALTERNANCE.</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52</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REFLECTED</a:t>
            </a:r>
            <a:r>
              <a:rPr lang="en-GB" baseline="0" dirty="0"/>
              <a:t> WAVE MEETS THE ORIGINAL WAVE EARLY.</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55</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OLIVER : </a:t>
            </a:r>
            <a:r>
              <a:rPr lang="en-GB" sz="1200" b="0" i="0" kern="1200" dirty="0">
                <a:solidFill>
                  <a:schemeClr val="tx1"/>
                </a:solidFill>
                <a:effectLst/>
                <a:latin typeface="+mn-lt"/>
                <a:ea typeface="+mn-ea"/>
                <a:cs typeface="+mn-cs"/>
              </a:rPr>
              <a:t>"Place the patient in the erect position, and direct him to close his mouth, and elevate his chin to the fullest extent, then grasp the cricoid cartilage between the finger and thumb, and use gentle upward pressure on it, when if dilatation or aneurism exist, the pulsation of the aorta will be distinctly felt transmitted through the trachea to the hand. This act of examination will increase laryngeal distress should this accompany the disease</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Laryngotracheal</a:t>
            </a:r>
            <a:r>
              <a:rPr lang="en-GB" sz="1200" b="0" i="0" kern="1200" dirty="0">
                <a:solidFill>
                  <a:schemeClr val="tx1"/>
                </a:solidFill>
                <a:effectLst/>
                <a:latin typeface="+mn-lt"/>
                <a:ea typeface="+mn-ea"/>
                <a:cs typeface="+mn-cs"/>
              </a:rPr>
              <a:t> tube pulsation felt with leftward laryngeal displacement, related to aortic arch dilatation and aneurysms</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56</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Palpable</a:t>
            </a:r>
            <a:r>
              <a:rPr lang="en-GB" baseline="0" dirty="0"/>
              <a:t> but </a:t>
            </a:r>
            <a:r>
              <a:rPr lang="en-GB" dirty="0"/>
              <a:t>PULSELESS,</a:t>
            </a:r>
            <a:r>
              <a:rPr lang="en-GB" baseline="0" dirty="0"/>
              <a:t> RADIAL artery even with BP cuff inflated to supra systemic range.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a:t>
            </a:r>
            <a:r>
              <a:rPr lang="en-GB" sz="1200" b="0" i="0" kern="1200" baseline="0" dirty="0">
                <a:solidFill>
                  <a:schemeClr val="tx1"/>
                </a:solidFill>
                <a:effectLst/>
                <a:latin typeface="+mn-lt"/>
                <a:ea typeface="+mn-ea"/>
                <a:cs typeface="+mn-cs"/>
              </a:rPr>
              <a:t> Different from </a:t>
            </a:r>
            <a:r>
              <a:rPr lang="en-GB" sz="1200" b="0" i="0" kern="1200" dirty="0">
                <a:solidFill>
                  <a:schemeClr val="tx1"/>
                </a:solidFill>
                <a:effectLst/>
                <a:latin typeface="+mn-lt"/>
                <a:ea typeface="+mn-ea"/>
                <a:cs typeface="+mn-cs"/>
              </a:rPr>
              <a:t>atherosclerosis where the intimal layer is involved resulting in narrowing of the lumen.</a:t>
            </a:r>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61</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63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dirty="0" err="1"/>
              <a:t>Windkessel</a:t>
            </a:r>
            <a:r>
              <a:rPr lang="en-GB" dirty="0"/>
              <a:t> is a tank (capacitance reservoir) pressurized with a pump and connected to a stiff hose and nozzle (resistor, arterioles) that was once used in </a:t>
            </a:r>
            <a:r>
              <a:rPr lang="en-GB" dirty="0" err="1"/>
              <a:t>firefighting</a:t>
            </a:r>
            <a:r>
              <a:rPr lang="en-GB" dirty="0"/>
              <a:t>.</a:t>
            </a:r>
          </a:p>
        </p:txBody>
      </p:sp>
      <p:sp>
        <p:nvSpPr>
          <p:cNvPr id="4" name="Slide Number Placeholder 3"/>
          <p:cNvSpPr>
            <a:spLocks noGrp="1"/>
          </p:cNvSpPr>
          <p:nvPr>
            <p:ph type="sldNum" sz="quarter" idx="10"/>
          </p:nvPr>
        </p:nvSpPr>
        <p:spPr/>
        <p:txBody>
          <a:bodyPr/>
          <a:lstStyle/>
          <a:p>
            <a:fld id="{8CDE78D5-2624-40DC-AD83-8A782728F4FB}" type="slidenum">
              <a:rPr lang="en-IN" smtClean="0"/>
              <a:t>9</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 AUG PRESSURE---OPEN </a:t>
            </a:r>
          </a:p>
          <a:p>
            <a:r>
              <a:rPr lang="en-GB" dirty="0"/>
              <a:t>CIRCLE&amp;</a:t>
            </a:r>
            <a:r>
              <a:rPr lang="en-GB" baseline="0" dirty="0"/>
              <a:t> LINE….. MALES</a:t>
            </a:r>
          </a:p>
          <a:p>
            <a:r>
              <a:rPr lang="en-GB" dirty="0"/>
              <a:t>DOTTED LINE &amp;</a:t>
            </a:r>
            <a:r>
              <a:rPr lang="en-GB" baseline="0" dirty="0"/>
              <a:t> SQUARE… FEMALES</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65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1200" dirty="0"/>
              <a:t>IN mid 20TH CENTURY</a:t>
            </a:r>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10</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i="1" dirty="0"/>
              <a:t>Hales</a:t>
            </a:r>
            <a:r>
              <a:rPr lang="en-GB" dirty="0"/>
              <a:t> studied horse circulatory system and clarified the capacitance role of the elastic arteries, noting the similarity of this role to the pulse dampeners used in fire engines.</a:t>
            </a:r>
          </a:p>
          <a:p>
            <a:pPr marL="0" marR="0" indent="0" algn="l" defTabSz="914400" rtl="0" eaLnBrk="1" fontAlgn="auto" latinLnBrk="0" hangingPunct="1">
              <a:lnSpc>
                <a:spcPct val="100000"/>
              </a:lnSpc>
              <a:spcBef>
                <a:spcPts val="0"/>
              </a:spcBef>
              <a:spcAft>
                <a:spcPts val="0"/>
              </a:spcAft>
              <a:buClrTx/>
              <a:buSzTx/>
              <a:buFontTx/>
              <a:buNone/>
              <a:defRPr/>
            </a:pPr>
            <a:endParaRPr lang="en-GB" dirty="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GB" dirty="0">
                <a:cs typeface="Times New Roman" panose="02020603050405020304" pitchFamily="18" charset="0"/>
              </a:rPr>
              <a:t>At the end of ventricular systole, the pressure in the aorta falls much more slowly than in the LV because the large central arteries (particularly the aorta) are elastic and thus act as a reservoir during </a:t>
            </a:r>
            <a:r>
              <a:rPr lang="en-GB" dirty="0">
                <a:cs typeface="Times New Roman" panose="02020603050405020304" pitchFamily="18" charset="0"/>
                <a:hlinkClick r:id="rId3" tooltip="Learn more about systole from ScienceDirect's AI-generated Topic Pages"/>
              </a:rPr>
              <a:t>systole</a:t>
            </a:r>
            <a:r>
              <a:rPr lang="en-GB" dirty="0">
                <a:cs typeface="Times New Roman" panose="02020603050405020304" pitchFamily="18" charset="0"/>
              </a:rPr>
              <a:t>, storing some of the ejected blood, which is then forced out into the peripheral vessels during </a:t>
            </a:r>
            <a:r>
              <a:rPr lang="en-GB" dirty="0">
                <a:cs typeface="Times New Roman" panose="02020603050405020304" pitchFamily="18" charset="0"/>
                <a:hlinkClick r:id="rId4" tooltip="Learn more about diastole from ScienceDirect's AI-generated Topic Pages"/>
              </a:rPr>
              <a:t>diastole</a:t>
            </a:r>
            <a:r>
              <a:rPr lang="en-GB" dirty="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defRPr/>
            </a:pPr>
            <a:endParaRPr lang="en-GB" dirty="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elements</a:t>
            </a:r>
          </a:p>
          <a:p>
            <a:r>
              <a:rPr lang="en-GB" dirty="0"/>
              <a:t>     Aortic compliance</a:t>
            </a:r>
          </a:p>
          <a:p>
            <a:r>
              <a:rPr lang="en-GB" dirty="0"/>
              <a:t>     AORTIC IMPEDENCE</a:t>
            </a:r>
          </a:p>
          <a:p>
            <a:r>
              <a:rPr lang="en-GB" dirty="0"/>
              <a:t>     PVR</a:t>
            </a:r>
          </a:p>
          <a:p>
            <a:r>
              <a:rPr lang="en-GB" dirty="0"/>
              <a:t>     PV COMPLIANCE</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arterioles</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13</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INCISURA  ISOVOLUMETRIC RELAXATION PERIOD, A2</a:t>
            </a:r>
            <a:endParaRPr lang="en-IN" dirty="0"/>
          </a:p>
        </p:txBody>
      </p:sp>
      <p:sp>
        <p:nvSpPr>
          <p:cNvPr id="4" name="Slide Number Placeholder 3"/>
          <p:cNvSpPr>
            <a:spLocks noGrp="1"/>
          </p:cNvSpPr>
          <p:nvPr>
            <p:ph type="sldNum" sz="quarter" idx="10"/>
          </p:nvPr>
        </p:nvSpPr>
        <p:spPr/>
        <p:txBody>
          <a:bodyPr/>
          <a:lstStyle/>
          <a:p>
            <a:fld id="{8CDE78D5-2624-40DC-AD83-8A782728F4FB}" type="slidenum">
              <a:rPr lang="en-IN" smtClean="0"/>
              <a:t>16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AAD347D-5ACD-4C99-B74B-A9C85AD731AF}" type="datetimeFigureOut">
              <a:rPr lang="en-US" smtClean="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509A250-FF31-4206-8172-F9D3106AACB1}" type="datetimeFigureOut">
              <a:rPr lang="en-US" smtClean="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509A250-FF31-4206-8172-F9D3106AACB1}" type="datetimeFigureOut">
              <a:rPr lang="en-US" smtClean="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dirty="0"/>
              <a:t>4/2/2023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509A250-FF31-4206-8172-F9D3106AACB1}" type="datetimeFigureOut">
              <a:rPr lang="en-US" smtClean="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796027F-7875-4030-9381-8BD8C4F21935}" type="datetimeFigureOut">
              <a:rPr lang="en-US" smtClean="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796027F-7875-4030-9381-8BD8C4F21935}" type="datetimeFigureOut">
              <a:rPr lang="en-US" smtClean="0"/>
              <a:t>4/2/2023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509A250-FF31-4206-8172-F9D3106AACB1}" type="datetimeFigureOut">
              <a:rPr lang="en-US" smtClean="0"/>
              <a:t>4/2/2023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4/2/2023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1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18.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5.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23.xml" /><Relationship Id="rId1" Type="http://schemas.openxmlformats.org/officeDocument/2006/relationships/slideLayout" Target="../slideLayouts/slideLayout4.xml" /></Relationships>
</file>

<file path=ppt/slides/_rels/slide3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24.xml" /><Relationship Id="rId1" Type="http://schemas.openxmlformats.org/officeDocument/2006/relationships/slideLayout" Target="../slideLayouts/slideLayout2.xml" /><Relationship Id="rId5" Type="http://schemas.openxmlformats.org/officeDocument/2006/relationships/image" Target="../media/image19.png" /><Relationship Id="rId4" Type="http://schemas.openxmlformats.org/officeDocument/2006/relationships/image" Target="../media/image18.png" /></Relationships>
</file>

<file path=ppt/slides/_rels/slide3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0.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4.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33.xml" /><Relationship Id="rId1" Type="http://schemas.openxmlformats.org/officeDocument/2006/relationships/slideLayout" Target="../slideLayouts/slideLayout2.xml" /><Relationship Id="rId4" Type="http://schemas.openxmlformats.org/officeDocument/2006/relationships/image" Target="../media/image29.png" /></Relationships>
</file>

<file path=ppt/slides/_rels/slide51.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23569"/>
            <a:ext cx="9396426" cy="6011186"/>
          </a:xfrm>
        </p:spPr>
        <p:txBody>
          <a:bodyPr>
            <a:normAutofit/>
          </a:bodyPr>
          <a:lstStyle/>
          <a:p>
            <a:r>
              <a:rPr lang="en-GB" sz="3200" dirty="0"/>
              <a:t>SEMINAR</a:t>
            </a:r>
            <a:br>
              <a:rPr lang="en-GB" sz="3600" dirty="0"/>
            </a:br>
            <a:br>
              <a:rPr lang="en-GB" sz="3600" dirty="0"/>
            </a:br>
            <a:r>
              <a:rPr lang="en-GB" sz="4800" dirty="0">
                <a:latin typeface="Arial Rounded MT Bold" panose="020F0704030504030204" pitchFamily="34" charset="0"/>
              </a:rPr>
              <a:t>ARTERIAL PULSE</a:t>
            </a:r>
            <a:br>
              <a:rPr lang="en-GB" sz="4400" dirty="0"/>
            </a:br>
            <a:br>
              <a:rPr lang="en-GB" sz="4400" dirty="0"/>
            </a:br>
            <a:br>
              <a:rPr lang="en-GB" sz="1800" dirty="0"/>
            </a:br>
            <a:r>
              <a:rPr lang="en-GB" sz="1800" b="1" u="sng" dirty="0"/>
              <a:t>CHAIR PERSON</a:t>
            </a:r>
            <a:br>
              <a:rPr lang="en-GB" sz="1800" dirty="0"/>
            </a:br>
            <a:r>
              <a:rPr lang="en-GB" sz="1800" dirty="0"/>
              <a:t>DR SAJEER K T</a:t>
            </a:r>
            <a:br>
              <a:rPr lang="en-GB" sz="1800" dirty="0"/>
            </a:br>
            <a:r>
              <a:rPr lang="en-GB" sz="1600" dirty="0"/>
              <a:t>ASSISTANT PROFESSOR </a:t>
            </a:r>
            <a:br>
              <a:rPr lang="en-GB" sz="1600" dirty="0"/>
            </a:br>
            <a:r>
              <a:rPr lang="en-GB" sz="1600" dirty="0"/>
              <a:t>DEPT OF CARDIOLOGY</a:t>
            </a:r>
            <a:br>
              <a:rPr lang="en-GB" sz="1600" dirty="0"/>
            </a:br>
            <a:r>
              <a:rPr lang="en-GB" sz="1600" dirty="0"/>
              <a:t>GMCH CALICUT</a:t>
            </a:r>
            <a:br>
              <a:rPr lang="en-GB" sz="1800" dirty="0"/>
            </a:br>
            <a:br>
              <a:rPr lang="en-GB" sz="1800" dirty="0"/>
            </a:br>
            <a:r>
              <a:rPr lang="en-GB" sz="1800" b="1" u="sng" dirty="0"/>
              <a:t>PRESENTER</a:t>
            </a:r>
            <a:br>
              <a:rPr lang="en-GB" sz="1800" dirty="0"/>
            </a:br>
            <a:r>
              <a:rPr lang="en-GB" sz="1800" dirty="0"/>
              <a:t>DR FARHAN P K</a:t>
            </a:r>
            <a:br>
              <a:rPr lang="en-GB" sz="1800" dirty="0"/>
            </a:br>
            <a:r>
              <a:rPr lang="en-GB" sz="1600" dirty="0"/>
              <a:t>CARDIOLOGY RESIDENT</a:t>
            </a:r>
            <a:br>
              <a:rPr lang="en-GB" sz="1600" dirty="0"/>
            </a:br>
            <a:r>
              <a:rPr lang="en-GB" sz="1600" dirty="0"/>
              <a:t>GMCH CALICUT</a:t>
            </a:r>
            <a:br>
              <a:rPr lang="en-IN" sz="1800" dirty="0"/>
            </a:br>
            <a:endParaRPr lang="en-IN" sz="1800" dirty="0"/>
          </a:p>
        </p:txBody>
      </p:sp>
      <p:sp>
        <p:nvSpPr>
          <p:cNvPr id="3" name="Subtitle 2"/>
          <p:cNvSpPr>
            <a:spLocks noGrp="1"/>
          </p:cNvSpPr>
          <p:nvPr>
            <p:ph type="subTitle" idx="1"/>
          </p:nvPr>
        </p:nvSpPr>
        <p:spPr>
          <a:xfrm>
            <a:off x="6790415" y="4834391"/>
            <a:ext cx="4452730" cy="1192697"/>
          </a:xfrm>
        </p:spPr>
        <p:txBody>
          <a:bodyPr>
            <a:normAutofit/>
          </a:bodyPr>
          <a:lstStyle/>
          <a:p>
            <a:r>
              <a:rPr lang="en-GB" sz="1600" dirty="0"/>
              <a:t>  </a:t>
            </a:r>
            <a:endParaRPr lang="en-IN" sz="1600" dirty="0"/>
          </a:p>
        </p:txBody>
      </p:sp>
      <p:sp>
        <p:nvSpPr>
          <p:cNvPr id="4" name="Text Box 3"/>
          <p:cNvSpPr txBox="1"/>
          <p:nvPr/>
        </p:nvSpPr>
        <p:spPr>
          <a:xfrm>
            <a:off x="9453245" y="4479290"/>
            <a:ext cx="1994535" cy="368300"/>
          </a:xfrm>
          <a:prstGeom prst="rect">
            <a:avLst/>
          </a:prstGeom>
          <a:noFill/>
        </p:spPr>
        <p:txBody>
          <a:bodyPr wrap="square" rtlCol="0">
            <a:spAutoFit/>
          </a:bodyPr>
          <a:lstStyle/>
          <a:p>
            <a:r>
              <a:rPr lang="en-GB" altLang="en-US"/>
              <a:t>Date : 07/03/2023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84319"/>
          </a:xfrm>
        </p:spPr>
        <p:txBody>
          <a:bodyPr/>
          <a:lstStyle/>
          <a:p>
            <a:pPr algn="ctr"/>
            <a:r>
              <a:rPr lang="en-GB" sz="2000" b="1" u="sng" dirty="0"/>
              <a:t>THE MODIFIED WINDKESSEL MODEL</a:t>
            </a:r>
            <a:endParaRPr lang="en-IN" sz="2000" b="1" u="sng" dirty="0"/>
          </a:p>
        </p:txBody>
      </p:sp>
      <p:sp>
        <p:nvSpPr>
          <p:cNvPr id="3" name="Content Placeholder 2"/>
          <p:cNvSpPr>
            <a:spLocks noGrp="1"/>
          </p:cNvSpPr>
          <p:nvPr>
            <p:ph idx="1"/>
          </p:nvPr>
        </p:nvSpPr>
        <p:spPr>
          <a:xfrm>
            <a:off x="1103312" y="1232452"/>
            <a:ext cx="8716549" cy="5015947"/>
          </a:xfrm>
        </p:spPr>
        <p:txBody>
          <a:bodyPr>
            <a:noAutofit/>
          </a:bodyPr>
          <a:lstStyle/>
          <a:p>
            <a:pPr>
              <a:lnSpc>
                <a:spcPct val="200000"/>
              </a:lnSpc>
            </a:pPr>
            <a:r>
              <a:rPr lang="en-GB" sz="1800" dirty="0"/>
              <a:t>As in the </a:t>
            </a:r>
            <a:r>
              <a:rPr lang="en-GB" sz="1800" dirty="0" err="1"/>
              <a:t>windkessel</a:t>
            </a:r>
            <a:r>
              <a:rPr lang="en-GB" sz="1800" dirty="0"/>
              <a:t>, energy and volume storage in the central blood vessels are dependent on an input pressure (</a:t>
            </a:r>
            <a:r>
              <a:rPr lang="en-GB" sz="1800" b="1" dirty="0">
                <a:solidFill>
                  <a:schemeClr val="accent5"/>
                </a:solidFill>
              </a:rPr>
              <a:t>stroke volume</a:t>
            </a:r>
            <a:r>
              <a:rPr lang="en-GB" sz="1800" dirty="0"/>
              <a:t>) and on the maintenance of system pressure by downstream resistance (</a:t>
            </a:r>
            <a:r>
              <a:rPr lang="en-GB" sz="1800" b="1" dirty="0">
                <a:solidFill>
                  <a:schemeClr val="accent5"/>
                </a:solidFill>
              </a:rPr>
              <a:t>resistance arterioles)</a:t>
            </a:r>
          </a:p>
          <a:p>
            <a:pPr>
              <a:lnSpc>
                <a:spcPct val="200000"/>
              </a:lnSpc>
            </a:pPr>
            <a:r>
              <a:rPr lang="en-GB" sz="1800" dirty="0"/>
              <a:t>At first, it was assumed that SV could be determined by integrating the area under a given pulse contour</a:t>
            </a:r>
          </a:p>
          <a:p>
            <a:pPr>
              <a:lnSpc>
                <a:spcPct val="200000"/>
              </a:lnSpc>
            </a:pPr>
            <a:r>
              <a:rPr lang="en-GB" sz="1800" dirty="0"/>
              <a:t> It is now known that stroke volume cannot be derived reliably from arterial pulse contours, because of the distortions caused by reflected pulse waves</a:t>
            </a:r>
          </a:p>
          <a:p>
            <a:pPr>
              <a:lnSpc>
                <a:spcPct val="200000"/>
              </a:lnSpc>
            </a:pPr>
            <a:endParaRPr lang="en-IN"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501" y="865081"/>
            <a:ext cx="9404723" cy="660465"/>
          </a:xfrm>
        </p:spPr>
        <p:txBody>
          <a:bodyPr>
            <a:normAutofit/>
          </a:bodyPr>
          <a:lstStyle/>
          <a:p>
            <a:r>
              <a:rPr lang="en-GB" sz="2000" b="1" u="sng" dirty="0"/>
              <a:t>WINDKESSEL EFFECT</a:t>
            </a:r>
            <a:endParaRPr lang="en-IN" sz="2000" b="1" u="sng" dirty="0"/>
          </a:p>
        </p:txBody>
      </p:sp>
      <p:sp>
        <p:nvSpPr>
          <p:cNvPr id="3" name="Content Placeholder 2"/>
          <p:cNvSpPr>
            <a:spLocks noGrp="1"/>
          </p:cNvSpPr>
          <p:nvPr>
            <p:ph idx="1"/>
          </p:nvPr>
        </p:nvSpPr>
        <p:spPr>
          <a:xfrm>
            <a:off x="81481" y="1716382"/>
            <a:ext cx="5475142" cy="4930026"/>
          </a:xfrm>
        </p:spPr>
        <p:txBody>
          <a:bodyPr>
            <a:noAutofit/>
          </a:bodyPr>
          <a:lstStyle/>
          <a:p>
            <a:pPr>
              <a:lnSpc>
                <a:spcPct val="150000"/>
              </a:lnSpc>
            </a:pPr>
            <a:r>
              <a:rPr lang="en-GB" sz="1800" b="1" i="1" dirty="0"/>
              <a:t>Hales</a:t>
            </a:r>
            <a:r>
              <a:rPr lang="en-GB" sz="1800" dirty="0"/>
              <a:t> : capacitance role of the elastic arteries, noting similarity to the dampeners used in fire engines.</a:t>
            </a:r>
            <a:endParaRPr lang="en-GB" sz="1800" dirty="0">
              <a:cs typeface="Times New Roman" panose="02020603050405020304" pitchFamily="18" charset="0"/>
            </a:endParaRPr>
          </a:p>
          <a:p>
            <a:pPr>
              <a:lnSpc>
                <a:spcPct val="150000"/>
              </a:lnSpc>
            </a:pPr>
            <a:r>
              <a:rPr lang="en-GB" sz="1800" dirty="0" err="1">
                <a:cs typeface="Times New Roman" panose="02020603050405020304" pitchFamily="18" charset="0"/>
              </a:rPr>
              <a:t>Windkessel</a:t>
            </a:r>
            <a:r>
              <a:rPr lang="en-GB" sz="1800" dirty="0">
                <a:cs typeface="Times New Roman" panose="02020603050405020304" pitchFamily="18" charset="0"/>
              </a:rPr>
              <a:t> effect dampens out the pulse pressure, there by lower SBP.</a:t>
            </a:r>
          </a:p>
          <a:p>
            <a:pPr>
              <a:lnSpc>
                <a:spcPct val="150000"/>
              </a:lnSpc>
            </a:pPr>
            <a:endParaRPr lang="en-GB" sz="1800" dirty="0">
              <a:cs typeface="Times New Roman" panose="02020603050405020304" pitchFamily="18" charset="0"/>
            </a:endParaRPr>
          </a:p>
          <a:p>
            <a:pPr marL="0" indent="0" algn="ctr">
              <a:lnSpc>
                <a:spcPct val="150000"/>
              </a:lnSpc>
              <a:buNone/>
            </a:pPr>
            <a:r>
              <a:rPr lang="en-IN" sz="1800" dirty="0">
                <a:cs typeface="Times New Roman" panose="02020603050405020304" pitchFamily="18" charset="0"/>
              </a:rPr>
              <a:t>  </a:t>
            </a:r>
            <a:r>
              <a:rPr lang="en-IN" sz="1800" dirty="0" err="1">
                <a:cs typeface="Times New Roman" panose="02020603050405020304" pitchFamily="18" charset="0"/>
              </a:rPr>
              <a:t>Windkessel</a:t>
            </a:r>
            <a:r>
              <a:rPr lang="en-IN" sz="1800" dirty="0">
                <a:cs typeface="Times New Roman" panose="02020603050405020304" pitchFamily="18" charset="0"/>
              </a:rPr>
              <a:t> effect </a:t>
            </a:r>
            <a:r>
              <a:rPr lang="en-IN" sz="1800" b="1" dirty="0">
                <a:solidFill>
                  <a:schemeClr val="accent5"/>
                </a:solidFill>
                <a:cs typeface="Times New Roman" panose="02020603050405020304" pitchFamily="18" charset="0"/>
              </a:rPr>
              <a:t>helps in damping the fluctuation in pulse pressure</a:t>
            </a:r>
            <a:r>
              <a:rPr lang="en-IN" sz="1800" dirty="0">
                <a:cs typeface="Times New Roman" panose="02020603050405020304" pitchFamily="18" charset="0"/>
              </a:rPr>
              <a:t> over the cardiac cycle and assists in the </a:t>
            </a:r>
            <a:r>
              <a:rPr lang="en-IN" sz="1800" b="1" dirty="0">
                <a:solidFill>
                  <a:schemeClr val="accent5"/>
                </a:solidFill>
                <a:cs typeface="Times New Roman" panose="02020603050405020304" pitchFamily="18" charset="0"/>
              </a:rPr>
              <a:t>maintenance of organ </a:t>
            </a:r>
            <a:r>
              <a:rPr lang="en-IN" sz="1800" b="1" dirty="0">
                <a:solidFill>
                  <a:srgbClr val="0070C0"/>
                </a:solidFill>
                <a:cs typeface="Times New Roman" panose="02020603050405020304" pitchFamily="18" charset="0"/>
              </a:rPr>
              <a:t>perfusion during diastole </a:t>
            </a:r>
            <a:r>
              <a:rPr lang="en-IN" sz="1800" dirty="0">
                <a:cs typeface="Times New Roman" panose="02020603050405020304" pitchFamily="18" charset="0"/>
              </a:rPr>
              <a:t>when cardiac ejection ceases</a:t>
            </a:r>
          </a:p>
        </p:txBody>
      </p:sp>
      <p:pic>
        <p:nvPicPr>
          <p:cNvPr id="4" name="Picture 3"/>
          <p:cNvPicPr>
            <a:picLocks noChangeAspect="1"/>
          </p:cNvPicPr>
          <p:nvPr/>
        </p:nvPicPr>
        <p:blipFill>
          <a:blip r:embed="rId3"/>
          <a:stretch>
            <a:fillRect/>
          </a:stretch>
        </p:blipFill>
        <p:spPr>
          <a:xfrm>
            <a:off x="5556623" y="1342670"/>
            <a:ext cx="6343696" cy="48105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993406"/>
            <a:ext cx="9404723" cy="612757"/>
          </a:xfrm>
        </p:spPr>
        <p:txBody>
          <a:bodyPr/>
          <a:lstStyle/>
          <a:p>
            <a:r>
              <a:rPr lang="en-GB" sz="2000" b="1" u="sng" dirty="0"/>
              <a:t>TWO-ELEMENT WINDKESSEL MODEL</a:t>
            </a:r>
            <a:endParaRPr lang="en-IN" sz="2000" b="1" u="sng" dirty="0"/>
          </a:p>
        </p:txBody>
      </p:sp>
      <p:sp>
        <p:nvSpPr>
          <p:cNvPr id="3" name="Content Placeholder 2"/>
          <p:cNvSpPr>
            <a:spLocks noGrp="1"/>
          </p:cNvSpPr>
          <p:nvPr>
            <p:ph idx="1"/>
          </p:nvPr>
        </p:nvSpPr>
        <p:spPr>
          <a:xfrm>
            <a:off x="646112" y="1663304"/>
            <a:ext cx="5333270" cy="4195481"/>
          </a:xfrm>
        </p:spPr>
        <p:txBody>
          <a:bodyPr>
            <a:normAutofit/>
          </a:bodyPr>
          <a:lstStyle/>
          <a:p>
            <a:endParaRPr lang="en-GB" sz="2400" i="1" dirty="0"/>
          </a:p>
          <a:p>
            <a:r>
              <a:rPr lang="en-GB" sz="2000" i="1" dirty="0"/>
              <a:t>Frank’s</a:t>
            </a:r>
            <a:r>
              <a:rPr lang="en-GB" sz="2000" dirty="0"/>
              <a:t> model </a:t>
            </a:r>
          </a:p>
          <a:p>
            <a:r>
              <a:rPr lang="en-GB" sz="2000" dirty="0"/>
              <a:t>Provides a simple way to approximate the drop</a:t>
            </a:r>
          </a:p>
          <a:p>
            <a:pPr marL="0" indent="0">
              <a:buNone/>
            </a:pPr>
            <a:r>
              <a:rPr lang="en-GB" sz="2000" dirty="0"/>
              <a:t>    in pressure in the aorta during diastole.</a:t>
            </a:r>
            <a:endParaRPr lang="en-IN" sz="2000" dirty="0"/>
          </a:p>
        </p:txBody>
      </p:sp>
      <p:pic>
        <p:nvPicPr>
          <p:cNvPr id="4" name="Picture 3"/>
          <p:cNvPicPr>
            <a:picLocks noChangeAspect="1"/>
          </p:cNvPicPr>
          <p:nvPr/>
        </p:nvPicPr>
        <p:blipFill>
          <a:blip r:embed="rId3"/>
          <a:stretch>
            <a:fillRect/>
          </a:stretch>
        </p:blipFill>
        <p:spPr>
          <a:xfrm>
            <a:off x="7417945" y="993407"/>
            <a:ext cx="3388213" cy="459773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62" y="262394"/>
            <a:ext cx="9404723" cy="429370"/>
          </a:xfrm>
        </p:spPr>
        <p:txBody>
          <a:bodyPr>
            <a:normAutofit fontScale="90000"/>
          </a:bodyPr>
          <a:lstStyle/>
          <a:p>
            <a:r>
              <a:rPr lang="en-GB" dirty="0"/>
              <a:t> </a:t>
            </a:r>
            <a:r>
              <a:rPr lang="en-GB" sz="2700" b="1" u="sng" dirty="0"/>
              <a:t>GENERATION OF A PULSE WAVE</a:t>
            </a:r>
            <a:endParaRPr lang="en-IN" b="1" u="sng" dirty="0"/>
          </a:p>
        </p:txBody>
      </p:sp>
      <p:graphicFrame>
        <p:nvGraphicFramePr>
          <p:cNvPr id="5" name="Content Placeholder 4"/>
          <p:cNvGraphicFramePr>
            <a:graphicFrameLocks noGrp="1"/>
          </p:cNvGraphicFramePr>
          <p:nvPr>
            <p:ph idx="1"/>
          </p:nvPr>
        </p:nvGraphicFramePr>
        <p:xfrm>
          <a:off x="1097280" y="688063"/>
          <a:ext cx="9169350" cy="597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889282" y="1528800"/>
            <a:ext cx="5690176" cy="47768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44767"/>
            <a:ext cx="9404723" cy="469633"/>
          </a:xfrm>
        </p:spPr>
        <p:txBody>
          <a:bodyPr>
            <a:normAutofit fontScale="90000"/>
          </a:bodyPr>
          <a:lstStyle/>
          <a:p>
            <a:r>
              <a:rPr lang="en-GB" dirty="0"/>
              <a:t>  </a:t>
            </a:r>
            <a:endParaRPr lang="en-IN" dirty="0"/>
          </a:p>
        </p:txBody>
      </p:sp>
      <p:sp>
        <p:nvSpPr>
          <p:cNvPr id="3" name="Content Placeholder 2"/>
          <p:cNvSpPr>
            <a:spLocks noGrp="1"/>
          </p:cNvSpPr>
          <p:nvPr>
            <p:ph idx="1"/>
          </p:nvPr>
        </p:nvSpPr>
        <p:spPr>
          <a:xfrm>
            <a:off x="646111" y="1208598"/>
            <a:ext cx="9277117" cy="4508390"/>
          </a:xfrm>
        </p:spPr>
        <p:txBody>
          <a:bodyPr>
            <a:normAutofit/>
          </a:bodyPr>
          <a:lstStyle/>
          <a:p>
            <a:endParaRPr lang="en-GB" sz="1800" dirty="0"/>
          </a:p>
          <a:p>
            <a:pPr>
              <a:lnSpc>
                <a:spcPct val="150000"/>
              </a:lnSpc>
            </a:pPr>
            <a:r>
              <a:rPr lang="en-GB" sz="2000" dirty="0"/>
              <a:t>Different pulse wave morphologies in different arteries are the result of local summation of incident &amp; reflected pressure waves.</a:t>
            </a:r>
          </a:p>
          <a:p>
            <a:pPr>
              <a:lnSpc>
                <a:spcPct val="150000"/>
              </a:lnSpc>
            </a:pPr>
            <a:endParaRPr lang="en-GB" sz="2000" dirty="0"/>
          </a:p>
          <a:p>
            <a:pPr>
              <a:lnSpc>
                <a:spcPct val="150000"/>
              </a:lnSpc>
            </a:pPr>
            <a:r>
              <a:rPr lang="en-GB" sz="2000" dirty="0"/>
              <a:t>If, zone of decreased impedance (</a:t>
            </a:r>
            <a:r>
              <a:rPr lang="en-GB" sz="2000" b="1" dirty="0">
                <a:solidFill>
                  <a:schemeClr val="accent5"/>
                </a:solidFill>
              </a:rPr>
              <a:t>aneurysmal dilatation</a:t>
            </a:r>
            <a:r>
              <a:rPr lang="en-GB" sz="2000" dirty="0"/>
              <a:t>), the pattern of change in pressure waves is the opposite.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49" y="1284943"/>
            <a:ext cx="3085630" cy="2848126"/>
          </a:xfrm>
        </p:spPr>
        <p:txBody>
          <a:bodyPr/>
          <a:lstStyle/>
          <a:p>
            <a:pPr algn="ctr"/>
            <a:r>
              <a:rPr lang="en-GB" sz="2000" b="1" u="sng" dirty="0"/>
              <a:t>PULSE PRESSURE CONTOUR</a:t>
            </a:r>
            <a:br>
              <a:rPr lang="en-GB" sz="2000" b="1" u="sng" dirty="0"/>
            </a:br>
            <a:br>
              <a:rPr lang="en-GB" sz="2000" b="1" u="sng" dirty="0"/>
            </a:br>
            <a:r>
              <a:rPr lang="en-GB" sz="2000" b="1" u="sng" dirty="0"/>
              <a:t>IN ASCENDING AORTA</a:t>
            </a:r>
            <a:endParaRPr lang="en-IN" sz="3200" b="1" u="sng"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9089" y="1284943"/>
            <a:ext cx="6077404" cy="499430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566598" y="365125"/>
            <a:ext cx="5257731" cy="6226507"/>
          </a:xfrm>
        </p:spPr>
        <p:txBody>
          <a:bodyPr>
            <a:noAutofit/>
          </a:bodyPr>
          <a:lstStyle/>
          <a:p>
            <a:pPr>
              <a:lnSpc>
                <a:spcPct val="150000"/>
              </a:lnSpc>
            </a:pPr>
            <a:r>
              <a:rPr lang="en-GB" sz="2000" dirty="0"/>
              <a:t>Initial tap – by a rapid rise to the peak = </a:t>
            </a:r>
            <a:r>
              <a:rPr lang="en-GB" sz="2000" b="1" dirty="0">
                <a:solidFill>
                  <a:schemeClr val="accent5"/>
                </a:solidFill>
              </a:rPr>
              <a:t>percussion wave</a:t>
            </a:r>
          </a:p>
          <a:p>
            <a:pPr>
              <a:lnSpc>
                <a:spcPct val="150000"/>
              </a:lnSpc>
            </a:pPr>
            <a:r>
              <a:rPr lang="en-GB" sz="2000" dirty="0"/>
              <a:t>Slower rise – formed by the fusion of percussion wave &amp; reflected waves from areas where arteries divide =  </a:t>
            </a:r>
            <a:r>
              <a:rPr lang="en-GB" sz="2000" b="1" dirty="0">
                <a:solidFill>
                  <a:schemeClr val="accent5"/>
                </a:solidFill>
              </a:rPr>
              <a:t>tidal wave</a:t>
            </a:r>
          </a:p>
          <a:p>
            <a:pPr>
              <a:lnSpc>
                <a:spcPct val="150000"/>
              </a:lnSpc>
            </a:pPr>
            <a:endParaRPr lang="en-GB" sz="2000" dirty="0">
              <a:solidFill>
                <a:srgbClr val="FF0000"/>
              </a:solidFill>
            </a:endParaRPr>
          </a:p>
          <a:p>
            <a:pPr>
              <a:lnSpc>
                <a:spcPct val="150000"/>
              </a:lnSpc>
            </a:pPr>
            <a:r>
              <a:rPr lang="en-GB" sz="2000" b="1" dirty="0">
                <a:solidFill>
                  <a:srgbClr val="00B0F0"/>
                </a:solidFill>
              </a:rPr>
              <a:t>Normal</a:t>
            </a:r>
            <a:r>
              <a:rPr lang="en-GB" sz="2000" dirty="0"/>
              <a:t> : feels like a gentle tap against the finger tip</a:t>
            </a:r>
            <a:endParaRPr lang="en-IN" sz="2000" dirty="0"/>
          </a:p>
          <a:p>
            <a:pPr marL="0" indent="0">
              <a:lnSpc>
                <a:spcPct val="150000"/>
              </a:lnSpc>
              <a:buNone/>
            </a:pPr>
            <a:r>
              <a:rPr lang="en-GB" sz="2000" dirty="0"/>
              <a:t>     &gt; 45 years : tap – f/b – slower rise</a:t>
            </a:r>
            <a:endParaRPr lang="en-IN" sz="2000" dirty="0">
              <a:solidFill>
                <a:srgbClr val="FF0000"/>
              </a:solidFill>
            </a:endParaRPr>
          </a:p>
          <a:p>
            <a:pPr>
              <a:lnSpc>
                <a:spcPct val="150000"/>
              </a:lnSpc>
            </a:pPr>
            <a:r>
              <a:rPr lang="en-GB" sz="2000" dirty="0"/>
              <a:t>In older age groups , </a:t>
            </a:r>
            <a:r>
              <a:rPr lang="en-GB" sz="2000" b="1" dirty="0" err="1">
                <a:solidFill>
                  <a:srgbClr val="0070C0"/>
                </a:solidFill>
              </a:rPr>
              <a:t>anacrotic</a:t>
            </a:r>
            <a:r>
              <a:rPr lang="en-GB" sz="2000" b="1" dirty="0">
                <a:solidFill>
                  <a:srgbClr val="0070C0"/>
                </a:solidFill>
              </a:rPr>
              <a:t> notch/shoulder </a:t>
            </a:r>
            <a:r>
              <a:rPr lang="en-GB" sz="2000" dirty="0"/>
              <a:t>occurs = feels like a tap &amp; push</a:t>
            </a:r>
            <a:endParaRPr lang="en-IN" sz="2000" dirty="0"/>
          </a:p>
        </p:txBody>
      </p:sp>
      <p:pic>
        <p:nvPicPr>
          <p:cNvPr id="4" name="Picture 3"/>
          <p:cNvPicPr>
            <a:picLocks noChangeAspect="1"/>
          </p:cNvPicPr>
          <p:nvPr/>
        </p:nvPicPr>
        <p:blipFill>
          <a:blip r:embed="rId3"/>
          <a:stretch>
            <a:fillRect/>
          </a:stretch>
        </p:blipFill>
        <p:spPr>
          <a:xfrm>
            <a:off x="6643152" y="3811510"/>
            <a:ext cx="4720926" cy="27801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152" y="633743"/>
            <a:ext cx="4966518" cy="29968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646111" y="2013162"/>
            <a:ext cx="3687350" cy="4195481"/>
          </a:xfrm>
        </p:spPr>
        <p:txBody>
          <a:bodyPr>
            <a:normAutofit/>
          </a:bodyPr>
          <a:lstStyle/>
          <a:p>
            <a:r>
              <a:rPr lang="en-GB" sz="2000" dirty="0"/>
              <a:t>Systolic </a:t>
            </a:r>
            <a:r>
              <a:rPr lang="en-GB" sz="2000" dirty="0" err="1"/>
              <a:t>componant</a:t>
            </a:r>
            <a:r>
              <a:rPr lang="en-GB" sz="2000" dirty="0"/>
              <a:t>  = </a:t>
            </a:r>
            <a:r>
              <a:rPr lang="en-GB" sz="2000" b="1" dirty="0">
                <a:solidFill>
                  <a:schemeClr val="accent6"/>
                </a:solidFill>
              </a:rPr>
              <a:t>forward</a:t>
            </a:r>
            <a:r>
              <a:rPr lang="en-GB" sz="2000" dirty="0"/>
              <a:t> </a:t>
            </a:r>
          </a:p>
          <a:p>
            <a:pPr marL="0" indent="0">
              <a:buNone/>
            </a:pPr>
            <a:r>
              <a:rPr lang="en-GB" sz="2000" dirty="0"/>
              <a:t>    pressure wave</a:t>
            </a:r>
          </a:p>
          <a:p>
            <a:endParaRPr lang="en-GB" sz="2000" dirty="0"/>
          </a:p>
          <a:p>
            <a:r>
              <a:rPr lang="en-GB" sz="2000" dirty="0"/>
              <a:t>Diastolic </a:t>
            </a:r>
            <a:r>
              <a:rPr lang="en-GB" sz="2000" dirty="0" err="1"/>
              <a:t>componant</a:t>
            </a:r>
            <a:r>
              <a:rPr lang="en-GB" sz="2000" dirty="0"/>
              <a:t> = </a:t>
            </a:r>
          </a:p>
          <a:p>
            <a:pPr marL="0" indent="0">
              <a:buNone/>
            </a:pPr>
            <a:r>
              <a:rPr lang="en-GB" sz="2000" b="1" dirty="0">
                <a:solidFill>
                  <a:schemeClr val="accent6"/>
                </a:solidFill>
              </a:rPr>
              <a:t>    reflected</a:t>
            </a:r>
            <a:r>
              <a:rPr lang="en-GB" sz="2000" dirty="0"/>
              <a:t> pressure wave</a:t>
            </a:r>
          </a:p>
          <a:p>
            <a:endParaRPr lang="en-GB" sz="2000" dirty="0"/>
          </a:p>
          <a:p>
            <a:r>
              <a:rPr lang="en-GB" sz="2000" dirty="0"/>
              <a:t>Pulse pressure waveform is a </a:t>
            </a:r>
          </a:p>
          <a:p>
            <a:pPr marL="0" indent="0">
              <a:buNone/>
            </a:pPr>
            <a:r>
              <a:rPr lang="en-GB" sz="2000" dirty="0"/>
              <a:t>    summation of both </a:t>
            </a:r>
            <a:endParaRPr lang="en-IN"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429" y="1607294"/>
            <a:ext cx="6371446" cy="40502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1103312" y="1144988"/>
            <a:ext cx="8946541" cy="5103411"/>
          </a:xfrm>
        </p:spPr>
        <p:txBody>
          <a:bodyPr>
            <a:normAutofit/>
          </a:bodyPr>
          <a:lstStyle/>
          <a:p>
            <a:r>
              <a:rPr lang="en-GB" sz="2000" b="1" dirty="0">
                <a:solidFill>
                  <a:schemeClr val="accent6"/>
                </a:solidFill>
              </a:rPr>
              <a:t>AUGMENTATION PRESSURE</a:t>
            </a:r>
          </a:p>
          <a:p>
            <a:pPr lvl="1">
              <a:lnSpc>
                <a:spcPct val="150000"/>
              </a:lnSpc>
              <a:buFont typeface="Wingdings" panose="05000000000000000000" pitchFamily="2" charset="2"/>
              <a:buChar char="v"/>
            </a:pPr>
            <a:r>
              <a:rPr lang="en-GB" sz="2000" dirty="0"/>
              <a:t> Additional aortic systolic pressure produced by the return of the reflected waves at the central aorta </a:t>
            </a:r>
          </a:p>
          <a:p>
            <a:pPr lvl="1"/>
            <a:endParaRPr lang="en-GB" sz="1600" dirty="0"/>
          </a:p>
          <a:p>
            <a:pPr lvl="1"/>
            <a:endParaRPr lang="en-GB" sz="1600" dirty="0"/>
          </a:p>
          <a:p>
            <a:r>
              <a:rPr lang="en-GB" sz="2000" b="1" dirty="0">
                <a:solidFill>
                  <a:schemeClr val="accent6"/>
                </a:solidFill>
              </a:rPr>
              <a:t>AUGMENTATION INDEX </a:t>
            </a:r>
          </a:p>
          <a:p>
            <a:pPr lvl="1">
              <a:lnSpc>
                <a:spcPct val="150000"/>
              </a:lnSpc>
              <a:buFont typeface="Wingdings" panose="05000000000000000000" pitchFamily="2" charset="2"/>
              <a:buChar char="v"/>
            </a:pPr>
            <a:r>
              <a:rPr lang="en-GB" sz="2000" dirty="0"/>
              <a:t> Augmentation pressure as a percentage of the central pulse pressure</a:t>
            </a:r>
          </a:p>
          <a:p>
            <a:pPr lvl="1">
              <a:lnSpc>
                <a:spcPct val="150000"/>
              </a:lnSpc>
              <a:buFont typeface="Wingdings" panose="05000000000000000000" pitchFamily="2" charset="2"/>
              <a:buChar char="v"/>
            </a:pPr>
            <a:r>
              <a:rPr lang="en-GB" sz="2000" b="1" dirty="0">
                <a:solidFill>
                  <a:schemeClr val="tx2">
                    <a:lumMod val="10000"/>
                  </a:schemeClr>
                </a:solidFill>
              </a:rPr>
              <a:t> Central augmentation index</a:t>
            </a:r>
            <a:endParaRPr lang="en-GB" sz="2000" dirty="0">
              <a:solidFill>
                <a:schemeClr val="tx2">
                  <a:lumMod val="10000"/>
                </a:schemeClr>
              </a:solidFill>
            </a:endParaRPr>
          </a:p>
          <a:p>
            <a:pPr marL="400050" lvl="1" indent="0">
              <a:lnSpc>
                <a:spcPct val="150000"/>
              </a:lnSpc>
              <a:buNone/>
            </a:pPr>
            <a:r>
              <a:rPr lang="en-GB" sz="2000" dirty="0"/>
              <a:t>                   AP/PP</a:t>
            </a:r>
            <a:endParaRPr lang="en-GB" sz="2000" b="1" dirty="0">
              <a:solidFill>
                <a:schemeClr val="accent6"/>
              </a:solidFill>
            </a:endParaRPr>
          </a:p>
          <a:p>
            <a:pPr lvl="1">
              <a:lnSpc>
                <a:spcPct val="150000"/>
              </a:lnSpc>
              <a:buFont typeface="Wingdings" panose="05000000000000000000" pitchFamily="2" charset="2"/>
              <a:buChar char="v"/>
            </a:pPr>
            <a:r>
              <a:rPr lang="en-GB" sz="2000" b="1" dirty="0">
                <a:solidFill>
                  <a:schemeClr val="tx2">
                    <a:lumMod val="10000"/>
                  </a:schemeClr>
                </a:solidFill>
              </a:rPr>
              <a:t> Peripheral augmentation index</a:t>
            </a:r>
          </a:p>
          <a:p>
            <a:pPr marL="400050" lvl="1" indent="0">
              <a:lnSpc>
                <a:spcPct val="150000"/>
              </a:lnSpc>
              <a:buNone/>
            </a:pPr>
            <a:r>
              <a:rPr lang="en-GB" sz="2000" dirty="0"/>
              <a:t>                   Late systolic pressure / early systolic pressure</a:t>
            </a:r>
          </a:p>
          <a:p>
            <a:pPr lvl="1">
              <a:buFont typeface="Wingdings" panose="05000000000000000000" pitchFamily="2" charset="2"/>
              <a:buChar char="v"/>
            </a:pPr>
            <a:endParaRPr lang="en-GB" sz="1600" dirty="0"/>
          </a:p>
          <a:p>
            <a:endParaRPr lang="en-GB" sz="1600" dirty="0"/>
          </a:p>
          <a:p>
            <a:endParaRPr lang="en-IN"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8131"/>
          </a:xfrm>
        </p:spPr>
        <p:txBody>
          <a:bodyPr/>
          <a:lstStyle/>
          <a:p>
            <a:r>
              <a:rPr lang="en-GB" sz="3600" b="1" u="sng" dirty="0"/>
              <a:t>REFERENCES</a:t>
            </a:r>
            <a:endParaRPr lang="en-IN" sz="3600" b="1" u="sng" dirty="0"/>
          </a:p>
        </p:txBody>
      </p:sp>
      <p:sp>
        <p:nvSpPr>
          <p:cNvPr id="3" name="Content Placeholder 2"/>
          <p:cNvSpPr>
            <a:spLocks noGrp="1"/>
          </p:cNvSpPr>
          <p:nvPr>
            <p:ph idx="1"/>
          </p:nvPr>
        </p:nvSpPr>
        <p:spPr>
          <a:xfrm>
            <a:off x="838200" y="1329070"/>
            <a:ext cx="10515600" cy="4847893"/>
          </a:xfrm>
        </p:spPr>
        <p:txBody>
          <a:bodyPr>
            <a:noAutofit/>
          </a:bodyPr>
          <a:lstStyle/>
          <a:p>
            <a:pPr>
              <a:lnSpc>
                <a:spcPct val="150000"/>
              </a:lnSpc>
            </a:pPr>
            <a:r>
              <a:rPr lang="en-GB" sz="1600" dirty="0" err="1">
                <a:latin typeface="Century Gothic (Headings)"/>
              </a:rPr>
              <a:t>Braunwalds</a:t>
            </a:r>
            <a:r>
              <a:rPr lang="en-GB" sz="1600" dirty="0">
                <a:latin typeface="Century Gothic (Headings)"/>
              </a:rPr>
              <a:t> text book of cardiology :12</a:t>
            </a:r>
            <a:r>
              <a:rPr lang="en-GB" sz="1600" baseline="30000" dirty="0">
                <a:latin typeface="Century Gothic (Headings)"/>
              </a:rPr>
              <a:t>th</a:t>
            </a:r>
            <a:r>
              <a:rPr lang="en-GB" sz="1600" dirty="0">
                <a:latin typeface="Century Gothic (Headings)"/>
              </a:rPr>
              <a:t> edition</a:t>
            </a:r>
          </a:p>
          <a:p>
            <a:pPr>
              <a:lnSpc>
                <a:spcPct val="150000"/>
              </a:lnSpc>
            </a:pPr>
            <a:r>
              <a:rPr lang="en-GB" sz="1600" dirty="0">
                <a:latin typeface="Century Gothic (Headings)"/>
              </a:rPr>
              <a:t>FUSTER &amp; HURSTS : The heart</a:t>
            </a:r>
          </a:p>
          <a:p>
            <a:pPr>
              <a:lnSpc>
                <a:spcPct val="150000"/>
              </a:lnSpc>
            </a:pPr>
            <a:r>
              <a:rPr lang="en-GB" sz="1600" dirty="0">
                <a:latin typeface="Century Gothic (Headings)"/>
              </a:rPr>
              <a:t>Essentials of bedside cardiology by JULES CONSTANT</a:t>
            </a:r>
          </a:p>
          <a:p>
            <a:pPr>
              <a:lnSpc>
                <a:spcPct val="150000"/>
              </a:lnSpc>
            </a:pPr>
            <a:r>
              <a:rPr lang="en-GB" sz="1600" dirty="0">
                <a:latin typeface="Century Gothic (Headings)"/>
              </a:rPr>
              <a:t>Textbook of medical physiology by GUYTON and HALL 12</a:t>
            </a:r>
            <a:r>
              <a:rPr lang="en-GB" sz="1600" baseline="30000" dirty="0">
                <a:latin typeface="Century Gothic (Headings)"/>
              </a:rPr>
              <a:t>th</a:t>
            </a:r>
            <a:r>
              <a:rPr lang="en-GB" sz="1600" dirty="0">
                <a:latin typeface="Century Gothic (Headings)"/>
              </a:rPr>
              <a:t> edition</a:t>
            </a:r>
          </a:p>
          <a:p>
            <a:pPr>
              <a:lnSpc>
                <a:spcPct val="150000"/>
              </a:lnSpc>
            </a:pPr>
            <a:r>
              <a:rPr lang="en-GB" sz="1600" dirty="0">
                <a:latin typeface="Century Gothic (Headings)"/>
              </a:rPr>
              <a:t>Synopsis of cardiac physical diagnosis by JONATHAN ABRAMS</a:t>
            </a:r>
          </a:p>
          <a:p>
            <a:pPr>
              <a:lnSpc>
                <a:spcPct val="150000"/>
              </a:lnSpc>
            </a:pPr>
            <a:r>
              <a:rPr lang="en-GB" sz="1600" dirty="0">
                <a:latin typeface="Century Gothic (Headings)"/>
              </a:rPr>
              <a:t>JACC : normal vascular aging: differential effects on wave reflection and aortic pulse wave velocity: the </a:t>
            </a:r>
            <a:r>
              <a:rPr lang="en-GB" sz="1600" dirty="0" err="1">
                <a:latin typeface="Century Gothic (Headings)"/>
              </a:rPr>
              <a:t>anglo-cardiff</a:t>
            </a:r>
            <a:r>
              <a:rPr lang="en-GB" sz="1600" dirty="0">
                <a:latin typeface="Century Gothic (Headings)"/>
              </a:rPr>
              <a:t> collaborative trial (acct)</a:t>
            </a:r>
          </a:p>
          <a:p>
            <a:pPr>
              <a:lnSpc>
                <a:spcPct val="150000"/>
              </a:lnSpc>
            </a:pPr>
            <a:r>
              <a:rPr lang="en-GB" sz="1600" dirty="0">
                <a:latin typeface="Century Gothic (Headings)"/>
              </a:rPr>
              <a:t>Frontiers in cardiovascular medicine : arterial stiffness and hypertension in the elderly </a:t>
            </a:r>
            <a:r>
              <a:rPr lang="fr-FR" sz="1600" dirty="0" err="1">
                <a:latin typeface="Century Gothic (Headings)"/>
              </a:rPr>
              <a:t>stephane</a:t>
            </a:r>
            <a:r>
              <a:rPr lang="fr-FR" sz="1600" dirty="0">
                <a:latin typeface="Century Gothic (Headings)"/>
              </a:rPr>
              <a:t> </a:t>
            </a:r>
            <a:r>
              <a:rPr lang="fr-FR" sz="1600" dirty="0" err="1">
                <a:latin typeface="Century Gothic (Headings)"/>
              </a:rPr>
              <a:t>laurent</a:t>
            </a:r>
            <a:r>
              <a:rPr lang="fr-FR" sz="1600" dirty="0">
                <a:latin typeface="Century Gothic (Headings)"/>
              </a:rPr>
              <a:t> and pierre </a:t>
            </a:r>
            <a:r>
              <a:rPr lang="fr-FR" sz="1600" dirty="0" err="1">
                <a:latin typeface="Century Gothic (Headings)"/>
              </a:rPr>
              <a:t>boutouyrie</a:t>
            </a:r>
            <a:endParaRPr lang="fr-FR" sz="1600" dirty="0">
              <a:latin typeface="Century Gothic (Headings)"/>
            </a:endParaRPr>
          </a:p>
          <a:p>
            <a:pPr>
              <a:lnSpc>
                <a:spcPct val="150000"/>
              </a:lnSpc>
            </a:pPr>
            <a:r>
              <a:rPr lang="fr-FR" sz="1600" dirty="0">
                <a:latin typeface="Century Gothic (Headings)"/>
              </a:rPr>
              <a:t>The british </a:t>
            </a:r>
            <a:r>
              <a:rPr lang="fr-FR" sz="1600" dirty="0" err="1">
                <a:latin typeface="Century Gothic (Headings)"/>
              </a:rPr>
              <a:t>medical</a:t>
            </a:r>
            <a:r>
              <a:rPr lang="fr-FR" sz="1600" dirty="0">
                <a:latin typeface="Century Gothic (Headings)"/>
              </a:rPr>
              <a:t> journal vol. 1. No.1629, </a:t>
            </a:r>
            <a:r>
              <a:rPr lang="fr-FR" sz="1600" dirty="0" err="1">
                <a:latin typeface="Century Gothic (Headings)"/>
              </a:rPr>
              <a:t>march</a:t>
            </a:r>
            <a:r>
              <a:rPr lang="fr-FR" sz="1600" dirty="0">
                <a:latin typeface="Century Gothic (Headings)"/>
              </a:rPr>
              <a:t> 19, 1892</a:t>
            </a:r>
          </a:p>
          <a:p>
            <a:pPr>
              <a:lnSpc>
                <a:spcPct val="150000"/>
              </a:lnSpc>
            </a:pPr>
            <a:r>
              <a:rPr lang="fr-FR" sz="1600" dirty="0" err="1">
                <a:latin typeface="Century Gothic (Headings)"/>
              </a:rPr>
              <a:t>Clinical</a:t>
            </a:r>
            <a:r>
              <a:rPr lang="fr-FR" sz="1600" dirty="0">
                <a:latin typeface="Century Gothic (Headings)"/>
              </a:rPr>
              <a:t> </a:t>
            </a:r>
            <a:r>
              <a:rPr lang="fr-FR" sz="1600" dirty="0" err="1">
                <a:latin typeface="Century Gothic (Headings)"/>
              </a:rPr>
              <a:t>methods</a:t>
            </a:r>
            <a:r>
              <a:rPr lang="fr-FR" sz="1600" dirty="0">
                <a:latin typeface="Century Gothic (Headings)"/>
              </a:rPr>
              <a:t> in </a:t>
            </a:r>
            <a:r>
              <a:rPr lang="fr-FR" sz="1600" dirty="0" err="1">
                <a:latin typeface="Century Gothic (Headings)"/>
              </a:rPr>
              <a:t>cardiology</a:t>
            </a:r>
            <a:r>
              <a:rPr lang="fr-FR" sz="1600" dirty="0">
                <a:latin typeface="Century Gothic (Headings)"/>
              </a:rPr>
              <a:t> B </a:t>
            </a:r>
            <a:r>
              <a:rPr lang="fr-FR" sz="1600" dirty="0" err="1">
                <a:latin typeface="Century Gothic (Headings)"/>
              </a:rPr>
              <a:t>Somaraju</a:t>
            </a:r>
            <a:endParaRPr lang="en-IN" sz="1600" dirty="0">
              <a:latin typeface="Century Gothic (Heading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60669"/>
            <a:ext cx="9404723" cy="1400530"/>
          </a:xfrm>
        </p:spPr>
        <p:txBody>
          <a:bodyPr/>
          <a:lstStyle/>
          <a:p>
            <a:r>
              <a:rPr lang="en-GB" dirty="0"/>
              <a:t>  </a:t>
            </a:r>
            <a:endParaRPr lang="en-IN" dirty="0"/>
          </a:p>
        </p:txBody>
      </p:sp>
      <p:sp>
        <p:nvSpPr>
          <p:cNvPr id="3" name="Content Placeholder 2"/>
          <p:cNvSpPr>
            <a:spLocks noGrp="1"/>
          </p:cNvSpPr>
          <p:nvPr>
            <p:ph idx="1"/>
          </p:nvPr>
        </p:nvSpPr>
        <p:spPr>
          <a:xfrm>
            <a:off x="1104293" y="1460801"/>
            <a:ext cx="8946541" cy="4195481"/>
          </a:xfrm>
        </p:spPr>
        <p:txBody>
          <a:bodyPr>
            <a:normAutofit/>
          </a:bodyPr>
          <a:lstStyle/>
          <a:p>
            <a:pPr lvl="1">
              <a:buFont typeface="Wingdings" panose="05000000000000000000" pitchFamily="2" charset="2"/>
              <a:buChar char="v"/>
            </a:pPr>
            <a:endParaRPr lang="en-GB" sz="1600" dirty="0"/>
          </a:p>
          <a:p>
            <a:pPr lvl="1">
              <a:lnSpc>
                <a:spcPct val="150000"/>
              </a:lnSpc>
              <a:buFont typeface="Wingdings" panose="05000000000000000000" pitchFamily="2" charset="2"/>
              <a:buChar char="v"/>
            </a:pPr>
            <a:r>
              <a:rPr lang="en-GB" sz="2000" dirty="0"/>
              <a:t>Measure of arterial wave reflection &amp; systemic arterial stiffness</a:t>
            </a:r>
          </a:p>
          <a:p>
            <a:pPr lvl="1">
              <a:lnSpc>
                <a:spcPct val="150000"/>
              </a:lnSpc>
              <a:buFont typeface="Wingdings" panose="05000000000000000000" pitchFamily="2" charset="2"/>
              <a:buChar char="v"/>
            </a:pPr>
            <a:r>
              <a:rPr lang="en-GB" sz="2000" dirty="0"/>
              <a:t>Predictor of adverse cardiovascular events</a:t>
            </a:r>
          </a:p>
          <a:p>
            <a:pPr lvl="1">
              <a:lnSpc>
                <a:spcPct val="150000"/>
              </a:lnSpc>
              <a:buFont typeface="Wingdings" panose="05000000000000000000" pitchFamily="2" charset="2"/>
              <a:buChar char="v"/>
            </a:pPr>
            <a:r>
              <a:rPr lang="en-GB" sz="2000" dirty="0"/>
              <a:t>For understanding cardiac afterload</a:t>
            </a:r>
          </a:p>
          <a:p>
            <a:pPr lvl="1">
              <a:lnSpc>
                <a:spcPct val="150000"/>
              </a:lnSpc>
              <a:buFont typeface="Wingdings" panose="05000000000000000000" pitchFamily="2" charset="2"/>
              <a:buChar char="v"/>
            </a:pPr>
            <a:r>
              <a:rPr lang="en-GB" sz="2000" dirty="0"/>
              <a:t>Increased by aging, HTN,  atherosclerosis.</a:t>
            </a:r>
            <a:endParaRPr lang="en-IN"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60" y="831333"/>
            <a:ext cx="9404723" cy="445206"/>
          </a:xfrm>
        </p:spPr>
        <p:txBody>
          <a:bodyPr/>
          <a:lstStyle/>
          <a:p>
            <a:r>
              <a:rPr lang="en-GB" sz="2000" dirty="0"/>
              <a:t> </a:t>
            </a:r>
            <a:r>
              <a:rPr lang="en-GB" sz="2000" b="1" u="sng" dirty="0"/>
              <a:t>TIMING WITH CARDIAC CYCLE</a:t>
            </a:r>
            <a:endParaRPr lang="en-IN" sz="2000" b="1" u="sng" dirty="0"/>
          </a:p>
        </p:txBody>
      </p:sp>
      <p:sp>
        <p:nvSpPr>
          <p:cNvPr id="3" name="Content Placeholder 2"/>
          <p:cNvSpPr>
            <a:spLocks noGrp="1"/>
          </p:cNvSpPr>
          <p:nvPr>
            <p:ph idx="1"/>
          </p:nvPr>
        </p:nvSpPr>
        <p:spPr>
          <a:xfrm>
            <a:off x="1103313" y="2174789"/>
            <a:ext cx="5599638" cy="4073610"/>
          </a:xfrm>
        </p:spPr>
        <p:txBody>
          <a:bodyPr>
            <a:normAutofit/>
          </a:bodyPr>
          <a:lstStyle/>
          <a:p>
            <a:pPr>
              <a:lnSpc>
                <a:spcPct val="150000"/>
              </a:lnSpc>
            </a:pPr>
            <a:r>
              <a:rPr lang="en-GB" sz="2000" dirty="0"/>
              <a:t>Incident (</a:t>
            </a:r>
            <a:r>
              <a:rPr lang="en-GB" sz="2000" b="1" dirty="0">
                <a:solidFill>
                  <a:srgbClr val="00B0F0"/>
                </a:solidFill>
              </a:rPr>
              <a:t>percussion</a:t>
            </a:r>
            <a:r>
              <a:rPr lang="en-GB" sz="2000" dirty="0"/>
              <a:t>) wave begins with systolic ejection (just after s1)- the predominant monophasic pulse appreciated at the bedside.</a:t>
            </a:r>
          </a:p>
          <a:p>
            <a:pPr>
              <a:lnSpc>
                <a:spcPct val="150000"/>
              </a:lnSpc>
            </a:pPr>
            <a:endParaRPr lang="en-GB" sz="2000" dirty="0"/>
          </a:p>
          <a:p>
            <a:pPr>
              <a:lnSpc>
                <a:spcPct val="150000"/>
              </a:lnSpc>
            </a:pPr>
            <a:r>
              <a:rPr lang="en-GB" sz="2000" dirty="0"/>
              <a:t>The </a:t>
            </a:r>
            <a:r>
              <a:rPr lang="en-GB" sz="2000" b="1" dirty="0" err="1">
                <a:solidFill>
                  <a:srgbClr val="00B0F0"/>
                </a:solidFill>
              </a:rPr>
              <a:t>incisura</a:t>
            </a:r>
            <a:r>
              <a:rPr lang="en-GB" sz="2000" dirty="0"/>
              <a:t> or </a:t>
            </a:r>
            <a:r>
              <a:rPr lang="en-GB" sz="2000" b="1" dirty="0" err="1">
                <a:solidFill>
                  <a:srgbClr val="00B0F0"/>
                </a:solidFill>
              </a:rPr>
              <a:t>dicrotic</a:t>
            </a:r>
            <a:r>
              <a:rPr lang="en-GB" sz="2000" b="1" dirty="0">
                <a:solidFill>
                  <a:srgbClr val="00B0F0"/>
                </a:solidFill>
              </a:rPr>
              <a:t> notch </a:t>
            </a:r>
            <a:r>
              <a:rPr lang="en-GB" sz="2000" dirty="0"/>
              <a:t>identifies aortic valve closure (a2)</a:t>
            </a:r>
            <a:endParaRPr lang="en-IN" sz="2000" dirty="0"/>
          </a:p>
        </p:txBody>
      </p:sp>
      <p:pic>
        <p:nvPicPr>
          <p:cNvPr id="4" name="Picture 3"/>
          <p:cNvPicPr>
            <a:picLocks noChangeAspect="1"/>
          </p:cNvPicPr>
          <p:nvPr/>
        </p:nvPicPr>
        <p:blipFill>
          <a:blip r:embed="rId3"/>
          <a:stretch>
            <a:fillRect/>
          </a:stretch>
        </p:blipFill>
        <p:spPr>
          <a:xfrm>
            <a:off x="7178915" y="2174789"/>
            <a:ext cx="3603764" cy="30698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96" y="736448"/>
            <a:ext cx="5097246" cy="1259330"/>
          </a:xfrm>
        </p:spPr>
        <p:txBody>
          <a:bodyPr/>
          <a:lstStyle/>
          <a:p>
            <a:pPr algn="ctr"/>
            <a:r>
              <a:rPr lang="en-GB" sz="2000" b="1" u="sng" dirty="0"/>
              <a:t>PULSE WAVE AS IT MOVES TOWARDS</a:t>
            </a:r>
            <a:br>
              <a:rPr lang="en-GB" sz="2000" b="1" u="sng" dirty="0"/>
            </a:br>
            <a:br>
              <a:rPr lang="en-GB" sz="2000" b="1" u="sng" dirty="0"/>
            </a:br>
            <a:r>
              <a:rPr lang="en-GB" sz="2000" b="1" u="sng" dirty="0"/>
              <a:t>PERIPHERY</a:t>
            </a:r>
            <a:endParaRPr lang="en-IN" sz="2000" b="1" u="sng" dirty="0"/>
          </a:p>
        </p:txBody>
      </p:sp>
      <p:sp>
        <p:nvSpPr>
          <p:cNvPr id="3" name="Content Placeholder 2"/>
          <p:cNvSpPr>
            <a:spLocks noGrp="1"/>
          </p:cNvSpPr>
          <p:nvPr>
            <p:ph idx="1"/>
          </p:nvPr>
        </p:nvSpPr>
        <p:spPr>
          <a:xfrm>
            <a:off x="1100180" y="2339651"/>
            <a:ext cx="4618478" cy="4338118"/>
          </a:xfrm>
        </p:spPr>
        <p:txBody>
          <a:bodyPr>
            <a:normAutofit/>
          </a:bodyPr>
          <a:lstStyle/>
          <a:p>
            <a:pPr>
              <a:lnSpc>
                <a:spcPct val="150000"/>
              </a:lnSpc>
            </a:pPr>
            <a:r>
              <a:rPr lang="en-GB" sz="2000" dirty="0"/>
              <a:t>Upstroke velocity &amp; amplitude increases</a:t>
            </a:r>
          </a:p>
          <a:p>
            <a:pPr>
              <a:lnSpc>
                <a:spcPct val="150000"/>
              </a:lnSpc>
            </a:pPr>
            <a:r>
              <a:rPr lang="en-GB" sz="2000" dirty="0"/>
              <a:t>Short systolic upstroke time</a:t>
            </a:r>
          </a:p>
          <a:p>
            <a:pPr>
              <a:lnSpc>
                <a:spcPct val="150000"/>
              </a:lnSpc>
            </a:pPr>
            <a:r>
              <a:rPr lang="en-GB" sz="2000" dirty="0" err="1"/>
              <a:t>Anacrotic</a:t>
            </a:r>
            <a:r>
              <a:rPr lang="en-GB" sz="2000" dirty="0"/>
              <a:t> notch disappears</a:t>
            </a:r>
          </a:p>
          <a:p>
            <a:pPr>
              <a:lnSpc>
                <a:spcPct val="150000"/>
              </a:lnSpc>
            </a:pPr>
            <a:r>
              <a:rPr lang="en-GB" sz="2000" dirty="0"/>
              <a:t>Lower </a:t>
            </a:r>
            <a:r>
              <a:rPr lang="en-GB" sz="2000" dirty="0" err="1"/>
              <a:t>dicrotic</a:t>
            </a:r>
            <a:r>
              <a:rPr lang="en-GB" sz="2000" dirty="0"/>
              <a:t> notch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122" y="1347724"/>
            <a:ext cx="4956603" cy="40862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70" y="216339"/>
            <a:ext cx="9404723" cy="467473"/>
          </a:xfrm>
        </p:spPr>
        <p:txBody>
          <a:bodyPr>
            <a:normAutofit fontScale="90000"/>
          </a:bodyPr>
          <a:lstStyle/>
          <a:p>
            <a:r>
              <a:rPr lang="en-GB" dirty="0"/>
              <a:t> </a:t>
            </a:r>
            <a:endParaRPr lang="en-IN" dirty="0"/>
          </a:p>
        </p:txBody>
      </p:sp>
      <p:sp>
        <p:nvSpPr>
          <p:cNvPr id="3" name="Text Placeholder 2"/>
          <p:cNvSpPr>
            <a:spLocks noGrp="1"/>
          </p:cNvSpPr>
          <p:nvPr>
            <p:ph type="body" idx="1"/>
          </p:nvPr>
        </p:nvSpPr>
        <p:spPr>
          <a:xfrm>
            <a:off x="1313816" y="3355450"/>
            <a:ext cx="4396338" cy="576262"/>
          </a:xfrm>
        </p:spPr>
        <p:txBody>
          <a:bodyPr/>
          <a:lstStyle/>
          <a:p>
            <a:r>
              <a:rPr lang="en-IN" sz="2000" u="sng" dirty="0"/>
              <a:t>CENTRAL ARTERY (AORTA)</a:t>
            </a:r>
          </a:p>
        </p:txBody>
      </p:sp>
      <p:sp>
        <p:nvSpPr>
          <p:cNvPr id="4" name="Content Placeholder 3"/>
          <p:cNvSpPr>
            <a:spLocks noGrp="1"/>
          </p:cNvSpPr>
          <p:nvPr>
            <p:ph sz="half" idx="2"/>
          </p:nvPr>
        </p:nvSpPr>
        <p:spPr>
          <a:xfrm>
            <a:off x="1103312" y="4081133"/>
            <a:ext cx="4396339" cy="2049323"/>
          </a:xfrm>
        </p:spPr>
        <p:txBody>
          <a:bodyPr>
            <a:normAutofit fontScale="92500" lnSpcReduction="20000"/>
          </a:bodyPr>
          <a:lstStyle/>
          <a:p>
            <a:pPr>
              <a:lnSpc>
                <a:spcPct val="150000"/>
              </a:lnSpc>
            </a:pPr>
            <a:r>
              <a:rPr lang="en-GB" sz="2200" dirty="0"/>
              <a:t>Upstroke has a rounded dome</a:t>
            </a:r>
          </a:p>
          <a:p>
            <a:pPr>
              <a:lnSpc>
                <a:spcPct val="150000"/>
              </a:lnSpc>
            </a:pPr>
            <a:r>
              <a:rPr lang="en-IN" sz="2200" dirty="0" err="1"/>
              <a:t>Anacrotic</a:t>
            </a:r>
            <a:r>
              <a:rPr lang="en-IN" sz="2200" dirty="0"/>
              <a:t> notch on ascending limb</a:t>
            </a:r>
          </a:p>
          <a:p>
            <a:pPr>
              <a:lnSpc>
                <a:spcPct val="150000"/>
              </a:lnSpc>
            </a:pPr>
            <a:r>
              <a:rPr lang="en-IN" sz="2200" dirty="0"/>
              <a:t>Descending limb has </a:t>
            </a:r>
            <a:r>
              <a:rPr lang="en-IN" sz="2200" dirty="0" err="1"/>
              <a:t>incisura</a:t>
            </a:r>
            <a:r>
              <a:rPr lang="en-IN" sz="2200" dirty="0"/>
              <a:t> f/b </a:t>
            </a:r>
            <a:r>
              <a:rPr lang="en-IN" sz="2200" dirty="0" err="1"/>
              <a:t>dicrotic</a:t>
            </a:r>
            <a:r>
              <a:rPr lang="en-IN" sz="2200" dirty="0"/>
              <a:t> wave</a:t>
            </a:r>
          </a:p>
          <a:p>
            <a:endParaRPr lang="en-IN" dirty="0"/>
          </a:p>
        </p:txBody>
      </p:sp>
      <p:sp>
        <p:nvSpPr>
          <p:cNvPr id="5" name="Text Placeholder 4"/>
          <p:cNvSpPr>
            <a:spLocks noGrp="1"/>
          </p:cNvSpPr>
          <p:nvPr>
            <p:ph type="body" sz="quarter" idx="3"/>
          </p:nvPr>
        </p:nvSpPr>
        <p:spPr>
          <a:xfrm>
            <a:off x="5765813" y="3355450"/>
            <a:ext cx="4849178" cy="576262"/>
          </a:xfrm>
        </p:spPr>
        <p:txBody>
          <a:bodyPr/>
          <a:lstStyle/>
          <a:p>
            <a:r>
              <a:rPr lang="en-IN" sz="2000" u="sng" dirty="0"/>
              <a:t>PERIPHERAL ARTERY (BRACHIAL</a:t>
            </a:r>
            <a:r>
              <a:rPr lang="en-IN" sz="2000" dirty="0"/>
              <a:t>)</a:t>
            </a:r>
          </a:p>
        </p:txBody>
      </p:sp>
      <p:sp>
        <p:nvSpPr>
          <p:cNvPr id="6" name="Content Placeholder 5"/>
          <p:cNvSpPr>
            <a:spLocks noGrp="1"/>
          </p:cNvSpPr>
          <p:nvPr>
            <p:ph sz="quarter" idx="4"/>
          </p:nvPr>
        </p:nvSpPr>
        <p:spPr>
          <a:xfrm>
            <a:off x="5710154" y="4081132"/>
            <a:ext cx="4396339" cy="2049323"/>
          </a:xfrm>
        </p:spPr>
        <p:txBody>
          <a:bodyPr>
            <a:normAutofit fontScale="85000" lnSpcReduction="10000"/>
          </a:bodyPr>
          <a:lstStyle/>
          <a:p>
            <a:pPr>
              <a:lnSpc>
                <a:spcPct val="150000"/>
              </a:lnSpc>
            </a:pPr>
            <a:r>
              <a:rPr lang="en-IN" sz="2200" dirty="0"/>
              <a:t>Steep upstroke</a:t>
            </a:r>
          </a:p>
          <a:p>
            <a:pPr>
              <a:lnSpc>
                <a:spcPct val="150000"/>
              </a:lnSpc>
            </a:pPr>
            <a:r>
              <a:rPr lang="en-IN" sz="2200" dirty="0"/>
              <a:t>Disappearance of </a:t>
            </a:r>
            <a:r>
              <a:rPr lang="en-IN" sz="2200" dirty="0" err="1"/>
              <a:t>anacrotic</a:t>
            </a:r>
            <a:r>
              <a:rPr lang="en-IN" sz="2200" dirty="0"/>
              <a:t> notch</a:t>
            </a:r>
          </a:p>
          <a:p>
            <a:pPr>
              <a:lnSpc>
                <a:spcPct val="150000"/>
              </a:lnSpc>
            </a:pPr>
            <a:r>
              <a:rPr lang="en-GB" sz="2200" dirty="0"/>
              <a:t>Sharp </a:t>
            </a:r>
            <a:r>
              <a:rPr lang="en-GB" sz="2200" dirty="0" err="1"/>
              <a:t>incisura</a:t>
            </a:r>
            <a:r>
              <a:rPr lang="en-GB" sz="2200" dirty="0"/>
              <a:t> is replaced by a smoother and latter </a:t>
            </a:r>
            <a:r>
              <a:rPr lang="en-GB" sz="2200" dirty="0" err="1"/>
              <a:t>dicrotic</a:t>
            </a:r>
            <a:r>
              <a:rPr lang="en-GB" sz="2200" dirty="0"/>
              <a:t> notch, f/b </a:t>
            </a:r>
            <a:r>
              <a:rPr lang="en-GB" sz="2200" dirty="0" err="1"/>
              <a:t>dw</a:t>
            </a:r>
            <a:endParaRPr lang="en-IN" sz="2200" dirty="0"/>
          </a:p>
          <a:p>
            <a:endParaRPr lang="en-IN" dirty="0"/>
          </a:p>
        </p:txBody>
      </p:sp>
      <p:pic>
        <p:nvPicPr>
          <p:cNvPr id="7" name="Picture 6"/>
          <p:cNvPicPr>
            <a:picLocks noChangeAspect="1"/>
          </p:cNvPicPr>
          <p:nvPr/>
        </p:nvPicPr>
        <p:blipFill>
          <a:blip r:embed="rId2"/>
          <a:stretch>
            <a:fillRect/>
          </a:stretch>
        </p:blipFill>
        <p:spPr>
          <a:xfrm>
            <a:off x="3625363" y="120123"/>
            <a:ext cx="4032835" cy="33227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2311"/>
          </a:xfrm>
        </p:spPr>
        <p:txBody>
          <a:bodyPr/>
          <a:lstStyle/>
          <a:p>
            <a:pPr algn="ctr"/>
            <a:r>
              <a:rPr lang="en-GB" sz="2000" b="1" u="sng" dirty="0"/>
              <a:t>REASON FOR THE CHANGE FROM CENTRAL TO PERIPHERY</a:t>
            </a:r>
            <a:endParaRPr lang="en-IN" sz="2000" b="1" u="sng" dirty="0"/>
          </a:p>
        </p:txBody>
      </p:sp>
      <p:sp>
        <p:nvSpPr>
          <p:cNvPr id="3" name="Content Placeholder 2"/>
          <p:cNvSpPr>
            <a:spLocks noGrp="1"/>
          </p:cNvSpPr>
          <p:nvPr>
            <p:ph idx="1"/>
          </p:nvPr>
        </p:nvSpPr>
        <p:spPr>
          <a:xfrm>
            <a:off x="1254642" y="669956"/>
            <a:ext cx="5748583" cy="5071450"/>
          </a:xfrm>
        </p:spPr>
        <p:txBody>
          <a:bodyPr>
            <a:normAutofit/>
          </a:bodyPr>
          <a:lstStyle/>
          <a:p>
            <a:endParaRPr lang="en-GB" dirty="0"/>
          </a:p>
          <a:p>
            <a:pPr marL="0" indent="0">
              <a:lnSpc>
                <a:spcPct val="150000"/>
              </a:lnSpc>
              <a:buNone/>
            </a:pPr>
            <a:endParaRPr lang="en-GB" sz="2000" dirty="0"/>
          </a:p>
          <a:p>
            <a:pPr>
              <a:lnSpc>
                <a:spcPct val="150000"/>
              </a:lnSpc>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Damping</a:t>
            </a:r>
          </a:p>
          <a:p>
            <a:pPr>
              <a:lnSpc>
                <a:spcPct val="150000"/>
              </a:lnSpc>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Due to summation of forward-and backward traveling waves at each location</a:t>
            </a:r>
          </a:p>
          <a:p>
            <a:pPr>
              <a:lnSpc>
                <a:spcPct val="150000"/>
              </a:lnSpc>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Different rates of transmission of various </a:t>
            </a:r>
            <a:r>
              <a:rPr lang="en-GB" sz="2000" dirty="0" err="1">
                <a:latin typeface="Times New Roman" panose="02020603050405020304" pitchFamily="18" charset="0"/>
                <a:cs typeface="Times New Roman" panose="02020603050405020304" pitchFamily="18" charset="0"/>
              </a:rPr>
              <a:t>componants</a:t>
            </a:r>
            <a:endParaRPr lang="en-GB" sz="2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Difference in </a:t>
            </a:r>
            <a:r>
              <a:rPr lang="en-GB" sz="2000" dirty="0" err="1">
                <a:latin typeface="Times New Roman" panose="02020603050405020304" pitchFamily="18" charset="0"/>
                <a:cs typeface="Times New Roman" panose="02020603050405020304" pitchFamily="18" charset="0"/>
              </a:rPr>
              <a:t>distensibility</a:t>
            </a:r>
            <a:r>
              <a:rPr lang="en-GB" sz="2000" dirty="0">
                <a:latin typeface="Times New Roman" panose="02020603050405020304" pitchFamily="18" charset="0"/>
                <a:cs typeface="Times New Roman" panose="02020603050405020304" pitchFamily="18" charset="0"/>
              </a:rPr>
              <a:t> &amp; </a:t>
            </a:r>
            <a:r>
              <a:rPr lang="en-GB" sz="2000" dirty="0" err="1">
                <a:latin typeface="Times New Roman" panose="02020603050405020304" pitchFamily="18" charset="0"/>
                <a:cs typeface="Times New Roman" panose="02020603050405020304" pitchFamily="18" charset="0"/>
              </a:rPr>
              <a:t>caliber</a:t>
            </a:r>
            <a:r>
              <a:rPr lang="en-GB" sz="2000" dirty="0">
                <a:latin typeface="Times New Roman" panose="02020603050405020304" pitchFamily="18" charset="0"/>
                <a:cs typeface="Times New Roman" panose="02020603050405020304" pitchFamily="18" charset="0"/>
              </a:rPr>
              <a:t> of arteries</a:t>
            </a:r>
          </a:p>
          <a:p>
            <a:pPr>
              <a:lnSpc>
                <a:spcPct val="150000"/>
              </a:lnSpc>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Changes in the vessel wall</a:t>
            </a:r>
          </a:p>
          <a:p>
            <a:pPr>
              <a:buFont typeface="Wingdings" panose="05000000000000000000" pitchFamily="2" charset="2"/>
              <a:buChar char="v"/>
            </a:pPr>
            <a:endParaRPr lang="en-IN"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605" y="1390484"/>
            <a:ext cx="4434263" cy="462442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92" y="787697"/>
            <a:ext cx="9404723" cy="930809"/>
          </a:xfrm>
        </p:spPr>
        <p:txBody>
          <a:bodyPr>
            <a:normAutofit/>
          </a:bodyPr>
          <a:lstStyle/>
          <a:p>
            <a:r>
              <a:rPr lang="en-GB" sz="2400" b="1" dirty="0"/>
              <a:t>DAMPING</a:t>
            </a:r>
            <a:endParaRPr lang="en-IN" sz="2400" b="1" dirty="0"/>
          </a:p>
        </p:txBody>
      </p:sp>
      <p:sp>
        <p:nvSpPr>
          <p:cNvPr id="3" name="Content Placeholder 2"/>
          <p:cNvSpPr>
            <a:spLocks noGrp="1"/>
          </p:cNvSpPr>
          <p:nvPr>
            <p:ph idx="1"/>
          </p:nvPr>
        </p:nvSpPr>
        <p:spPr>
          <a:xfrm>
            <a:off x="1318436" y="1827147"/>
            <a:ext cx="8732397" cy="4864873"/>
          </a:xfrm>
        </p:spPr>
        <p:txBody>
          <a:bodyPr>
            <a:normAutofit/>
          </a:bodyPr>
          <a:lstStyle/>
          <a:p>
            <a:pPr>
              <a:lnSpc>
                <a:spcPct val="150000"/>
              </a:lnSpc>
            </a:pPr>
            <a:r>
              <a:rPr lang="en-GB" sz="2000" dirty="0">
                <a:cs typeface="Times New Roman" panose="02020603050405020304" pitchFamily="18" charset="0"/>
              </a:rPr>
              <a:t>Occurs in the smaller arteries, arterioles &amp; capillaries. </a:t>
            </a:r>
          </a:p>
          <a:p>
            <a:pPr>
              <a:lnSpc>
                <a:spcPct val="150000"/>
              </a:lnSpc>
            </a:pPr>
            <a:r>
              <a:rPr lang="en-GB" sz="2000" dirty="0">
                <a:cs typeface="Times New Roman" panose="02020603050405020304" pitchFamily="18" charset="0"/>
              </a:rPr>
              <a:t>Due to: </a:t>
            </a:r>
          </a:p>
          <a:p>
            <a:pPr marL="0" indent="0">
              <a:lnSpc>
                <a:spcPct val="150000"/>
              </a:lnSpc>
              <a:buNone/>
            </a:pPr>
            <a:r>
              <a:rPr lang="en-GB" sz="2000" dirty="0">
                <a:cs typeface="Times New Roman" panose="02020603050405020304" pitchFamily="18" charset="0"/>
              </a:rPr>
              <a:t>            (1) resistance to blood flow</a:t>
            </a:r>
          </a:p>
          <a:p>
            <a:pPr marL="0" indent="0">
              <a:lnSpc>
                <a:spcPct val="150000"/>
              </a:lnSpc>
              <a:buNone/>
            </a:pPr>
            <a:r>
              <a:rPr lang="en-GB" sz="2000" dirty="0">
                <a:cs typeface="Times New Roman" panose="02020603050405020304" pitchFamily="18" charset="0"/>
              </a:rPr>
              <a:t>            (2) compliance of the vessels</a:t>
            </a:r>
          </a:p>
          <a:p>
            <a:pPr>
              <a:lnSpc>
                <a:spcPct val="150000"/>
              </a:lnSpc>
            </a:pPr>
            <a:r>
              <a:rPr lang="en-GB" sz="2000" dirty="0">
                <a:cs typeface="Times New Roman" panose="02020603050405020304" pitchFamily="18" charset="0"/>
              </a:rPr>
              <a:t>Only when the aortic pulsations are extremely large or the arterioles are greatly dilated, capillary pulsations can be observed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84" y="965751"/>
            <a:ext cx="9404723" cy="526996"/>
          </a:xfrm>
        </p:spPr>
        <p:txBody>
          <a:bodyPr/>
          <a:lstStyle/>
          <a:p>
            <a:r>
              <a:rPr lang="en-GB" sz="2000" b="1" dirty="0"/>
              <a:t>TIME LAG FROM CARDIAC CYCLE</a:t>
            </a:r>
            <a:endParaRPr lang="en-IN" sz="2000" b="1" dirty="0"/>
          </a:p>
        </p:txBody>
      </p:sp>
      <p:sp>
        <p:nvSpPr>
          <p:cNvPr id="3" name="Content Placeholder 2"/>
          <p:cNvSpPr>
            <a:spLocks noGrp="1"/>
          </p:cNvSpPr>
          <p:nvPr>
            <p:ph idx="1"/>
          </p:nvPr>
        </p:nvSpPr>
        <p:spPr>
          <a:xfrm>
            <a:off x="1079458" y="2545899"/>
            <a:ext cx="3635665" cy="4195481"/>
          </a:xfrm>
        </p:spPr>
        <p:txBody>
          <a:bodyPr>
            <a:normAutofit/>
          </a:bodyPr>
          <a:lstStyle/>
          <a:p>
            <a:r>
              <a:rPr lang="en-GB" sz="1800" dirty="0"/>
              <a:t>CAROTID : 40 MSEC</a:t>
            </a:r>
          </a:p>
          <a:p>
            <a:r>
              <a:rPr lang="en-GB" sz="1800" dirty="0"/>
              <a:t>BRACHIAL : 60</a:t>
            </a:r>
          </a:p>
          <a:p>
            <a:r>
              <a:rPr lang="en-GB" sz="1800" dirty="0"/>
              <a:t>RADIAL : 80</a:t>
            </a:r>
          </a:p>
          <a:p>
            <a:r>
              <a:rPr lang="en-GB" sz="1800" dirty="0"/>
              <a:t>FEMORAL : 75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546" y="1777668"/>
            <a:ext cx="5690924" cy="41858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68620"/>
            <a:ext cx="9404723" cy="946712"/>
          </a:xfrm>
        </p:spPr>
        <p:txBody>
          <a:bodyPr/>
          <a:lstStyle/>
          <a:p>
            <a:r>
              <a:rPr lang="en-GB" sz="2400" b="1" u="sng" dirty="0"/>
              <a:t>EXAMINATION OF PULSE</a:t>
            </a:r>
            <a:endParaRPr lang="en-IN" sz="2400" b="1" u="sng" dirty="0"/>
          </a:p>
        </p:txBody>
      </p:sp>
      <p:sp>
        <p:nvSpPr>
          <p:cNvPr id="3" name="Content Placeholder 2"/>
          <p:cNvSpPr>
            <a:spLocks noGrp="1"/>
          </p:cNvSpPr>
          <p:nvPr>
            <p:ph idx="1"/>
          </p:nvPr>
        </p:nvSpPr>
        <p:spPr>
          <a:xfrm>
            <a:off x="1103312" y="1502798"/>
            <a:ext cx="8946541" cy="4745602"/>
          </a:xfrm>
        </p:spPr>
        <p:txBody>
          <a:bodyPr>
            <a:normAutofit/>
          </a:bodyPr>
          <a:lstStyle/>
          <a:p>
            <a:r>
              <a:rPr lang="en-GB" sz="1600" dirty="0"/>
              <a:t>WHICH ALL PULSES CAN BE EXAMINED…… ?</a:t>
            </a:r>
          </a:p>
          <a:p>
            <a:endParaRPr lang="en-GB" sz="1600" dirty="0"/>
          </a:p>
          <a:p>
            <a:endParaRPr lang="en-GB" sz="1600" dirty="0"/>
          </a:p>
          <a:p>
            <a:pPr marL="1085850" lvl="2">
              <a:buFont typeface="Wingdings" panose="05000000000000000000" pitchFamily="2" charset="2"/>
              <a:buChar char="§"/>
            </a:pPr>
            <a:r>
              <a:rPr lang="en-GB" dirty="0"/>
              <a:t>RADIAL</a:t>
            </a:r>
          </a:p>
          <a:p>
            <a:pPr marL="1085850" lvl="2">
              <a:buFont typeface="Wingdings" panose="05000000000000000000" pitchFamily="2" charset="2"/>
              <a:buChar char="§"/>
            </a:pPr>
            <a:r>
              <a:rPr lang="en-GB" dirty="0"/>
              <a:t>BRACHIAL</a:t>
            </a:r>
          </a:p>
          <a:p>
            <a:pPr marL="1085850" lvl="2">
              <a:buFont typeface="Wingdings" panose="05000000000000000000" pitchFamily="2" charset="2"/>
              <a:buChar char="§"/>
            </a:pPr>
            <a:r>
              <a:rPr lang="en-GB" dirty="0"/>
              <a:t>CAROTID</a:t>
            </a:r>
          </a:p>
          <a:p>
            <a:pPr marL="1085850" lvl="2">
              <a:buFont typeface="Wingdings" panose="05000000000000000000" pitchFamily="2" charset="2"/>
              <a:buChar char="§"/>
            </a:pPr>
            <a:r>
              <a:rPr lang="en-GB" dirty="0"/>
              <a:t>FEMORAL</a:t>
            </a:r>
          </a:p>
          <a:p>
            <a:pPr marL="1085850" lvl="2">
              <a:buFont typeface="Wingdings" panose="05000000000000000000" pitchFamily="2" charset="2"/>
              <a:buChar char="§"/>
            </a:pPr>
            <a:r>
              <a:rPr lang="en-GB" dirty="0"/>
              <a:t>POPLITEAL</a:t>
            </a:r>
          </a:p>
          <a:p>
            <a:pPr marL="1085850" lvl="2">
              <a:buFont typeface="Wingdings" panose="05000000000000000000" pitchFamily="2" charset="2"/>
              <a:buChar char="§"/>
            </a:pPr>
            <a:r>
              <a:rPr lang="en-GB" dirty="0"/>
              <a:t>DORSALIS PEDIS</a:t>
            </a:r>
          </a:p>
          <a:p>
            <a:pPr marL="1085850" lvl="2">
              <a:buFont typeface="Wingdings" panose="05000000000000000000" pitchFamily="2" charset="2"/>
              <a:buChar char="§"/>
            </a:pPr>
            <a:r>
              <a:rPr lang="en-GB" dirty="0"/>
              <a:t>POSTERIAL TIBIAL</a:t>
            </a:r>
          </a:p>
          <a:p>
            <a:pPr marL="1085850" lvl="2">
              <a:buFont typeface="Wingdings" panose="05000000000000000000" pitchFamily="2" charset="2"/>
              <a:buChar char="§"/>
            </a:pPr>
            <a:r>
              <a:rPr lang="en-GB" dirty="0"/>
              <a:t>FACIAL</a:t>
            </a:r>
          </a:p>
          <a:p>
            <a:pPr marL="1085850" lvl="2">
              <a:buFont typeface="Wingdings" panose="05000000000000000000" pitchFamily="2" charset="2"/>
              <a:buChar char="§"/>
            </a:pPr>
            <a:r>
              <a:rPr lang="en-GB" dirty="0"/>
              <a:t>SUPERFICIAL TEMPORAL ARTERY</a:t>
            </a:r>
            <a:endParaRPr lang="en-IN" dirty="0"/>
          </a:p>
          <a:p>
            <a:pPr marL="1085850" lvl="2">
              <a:buFont typeface="Wingdings" panose="05000000000000000000" pitchFamily="2" charset="2"/>
              <a:buChar char="§"/>
            </a:pPr>
            <a:endParaRPr lang="en-GB" dirty="0"/>
          </a:p>
          <a:p>
            <a:pPr marL="857250" lvl="2" indent="0">
              <a:buNone/>
            </a:pPr>
            <a:r>
              <a:rPr lang="en-GB" dirty="0"/>
              <a:t>                                                           </a:t>
            </a:r>
            <a:r>
              <a:rPr lang="en-GB" b="1" dirty="0">
                <a:solidFill>
                  <a:srgbClr val="00B050"/>
                </a:solidFill>
              </a:rPr>
              <a:t>COMPARE BILATERALLY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graphicFrame>
        <p:nvGraphicFramePr>
          <p:cNvPr id="4" name="Content Placeholder 3"/>
          <p:cNvGraphicFramePr>
            <a:graphicFrameLocks noGrp="1"/>
          </p:cNvGraphicFramePr>
          <p:nvPr>
            <p:ph idx="1"/>
          </p:nvPr>
        </p:nvGraphicFramePr>
        <p:xfrm>
          <a:off x="646112" y="991799"/>
          <a:ext cx="10286932" cy="5598760"/>
        </p:xfrm>
        <a:graphic>
          <a:graphicData uri="http://schemas.openxmlformats.org/drawingml/2006/table">
            <a:tbl>
              <a:tblPr firstRow="1" bandRow="1">
                <a:tableStyleId>{5C22544A-7EE6-4342-B048-85BDC9FD1C3A}</a:tableStyleId>
              </a:tblPr>
              <a:tblGrid>
                <a:gridCol w="2181927">
                  <a:extLst>
                    <a:ext uri="{9D8B030D-6E8A-4147-A177-3AD203B41FA5}">
                      <a16:colId xmlns:a16="http://schemas.microsoft.com/office/drawing/2014/main" val="20000"/>
                    </a:ext>
                  </a:extLst>
                </a:gridCol>
                <a:gridCol w="4676027">
                  <a:extLst>
                    <a:ext uri="{9D8B030D-6E8A-4147-A177-3AD203B41FA5}">
                      <a16:colId xmlns:a16="http://schemas.microsoft.com/office/drawing/2014/main" val="20001"/>
                    </a:ext>
                  </a:extLst>
                </a:gridCol>
                <a:gridCol w="3428978">
                  <a:extLst>
                    <a:ext uri="{9D8B030D-6E8A-4147-A177-3AD203B41FA5}">
                      <a16:colId xmlns:a16="http://schemas.microsoft.com/office/drawing/2014/main" val="20002"/>
                    </a:ext>
                  </a:extLst>
                </a:gridCol>
              </a:tblGrid>
              <a:tr h="509583">
                <a:tc>
                  <a:txBody>
                    <a:bodyPr/>
                    <a:lstStyle/>
                    <a:p>
                      <a:pPr algn="ctr"/>
                      <a:r>
                        <a:rPr lang="en-GB" sz="1800" dirty="0"/>
                        <a:t>VESSEL</a:t>
                      </a:r>
                      <a:endParaRPr lang="en-IN" sz="1800" dirty="0"/>
                    </a:p>
                  </a:txBody>
                  <a:tcPr/>
                </a:tc>
                <a:tc>
                  <a:txBody>
                    <a:bodyPr/>
                    <a:lstStyle/>
                    <a:p>
                      <a:pPr algn="ctr"/>
                      <a:r>
                        <a:rPr lang="en-GB" sz="1800" dirty="0"/>
                        <a:t> POSTURE</a:t>
                      </a:r>
                      <a:endParaRPr lang="en-IN" sz="1800" dirty="0"/>
                    </a:p>
                  </a:txBody>
                  <a:tcPr/>
                </a:tc>
                <a:tc>
                  <a:txBody>
                    <a:bodyPr/>
                    <a:lstStyle/>
                    <a:p>
                      <a:pPr algn="ctr"/>
                      <a:r>
                        <a:rPr lang="en-GB" sz="1800" dirty="0"/>
                        <a:t>AGAINST….</a:t>
                      </a:r>
                      <a:endParaRPr lang="en-IN" sz="1800" dirty="0"/>
                    </a:p>
                  </a:txBody>
                  <a:tcPr/>
                </a:tc>
                <a:extLst>
                  <a:ext uri="{0D108BD9-81ED-4DB2-BD59-A6C34878D82A}">
                    <a16:rowId xmlns:a16="http://schemas.microsoft.com/office/drawing/2014/main" val="10000"/>
                  </a:ext>
                </a:extLst>
              </a:tr>
              <a:tr h="654578">
                <a:tc>
                  <a:txBody>
                    <a:bodyPr/>
                    <a:lstStyle/>
                    <a:p>
                      <a:pPr marL="171450" lvl="0">
                        <a:buFont typeface="Wingdings" panose="05000000000000000000" pitchFamily="2" charset="2"/>
                        <a:buChar char="§"/>
                      </a:pPr>
                      <a:r>
                        <a:rPr lang="en-GB" sz="1600" dirty="0"/>
                        <a:t>RADIAL</a:t>
                      </a:r>
                    </a:p>
                  </a:txBody>
                  <a:tcPr/>
                </a:tc>
                <a:tc>
                  <a:txBody>
                    <a:bodyPr/>
                    <a:lstStyle/>
                    <a:p>
                      <a:r>
                        <a:rPr lang="en-GB" sz="2000" dirty="0"/>
                        <a:t>Forearm slightly pronated and wrist slightly flexed</a:t>
                      </a:r>
                      <a:endParaRPr lang="en-IN" sz="2000" dirty="0"/>
                    </a:p>
                  </a:txBody>
                  <a:tcPr/>
                </a:tc>
                <a:tc>
                  <a:txBody>
                    <a:bodyPr/>
                    <a:lstStyle/>
                    <a:p>
                      <a:r>
                        <a:rPr lang="en-GB" sz="2000" dirty="0"/>
                        <a:t>Radial head/</a:t>
                      </a:r>
                      <a:r>
                        <a:rPr lang="en-GB" sz="2000" dirty="0" err="1"/>
                        <a:t>styloid</a:t>
                      </a:r>
                      <a:r>
                        <a:rPr lang="en-GB" sz="2000" dirty="0"/>
                        <a:t> process</a:t>
                      </a:r>
                      <a:endParaRPr lang="en-IN" sz="2000" dirty="0"/>
                    </a:p>
                  </a:txBody>
                  <a:tcPr/>
                </a:tc>
                <a:extLst>
                  <a:ext uri="{0D108BD9-81ED-4DB2-BD59-A6C34878D82A}">
                    <a16:rowId xmlns:a16="http://schemas.microsoft.com/office/drawing/2014/main" val="10001"/>
                  </a:ext>
                </a:extLst>
              </a:tr>
              <a:tr h="654578">
                <a:tc>
                  <a:txBody>
                    <a:bodyPr/>
                    <a:lstStyle/>
                    <a:p>
                      <a:pPr marL="171450" lvl="0">
                        <a:buFont typeface="Wingdings" panose="05000000000000000000" pitchFamily="2" charset="2"/>
                        <a:buChar char="§"/>
                      </a:pPr>
                      <a:r>
                        <a:rPr lang="en-GB" sz="1600" dirty="0"/>
                        <a:t>BRACHIAL</a:t>
                      </a:r>
                    </a:p>
                  </a:txBody>
                  <a:tcPr/>
                </a:tc>
                <a:tc>
                  <a:txBody>
                    <a:bodyPr/>
                    <a:lstStyle/>
                    <a:p>
                      <a:r>
                        <a:rPr lang="en-GB" sz="2000" dirty="0" err="1"/>
                        <a:t>Ul</a:t>
                      </a:r>
                      <a:r>
                        <a:rPr lang="en-GB" sz="2000" dirty="0"/>
                        <a:t> in supination &amp; elbow extended,</a:t>
                      </a:r>
                      <a:r>
                        <a:rPr lang="en-GB" sz="2000" baseline="0" dirty="0"/>
                        <a:t> </a:t>
                      </a:r>
                      <a:r>
                        <a:rPr lang="en-GB" sz="2000" dirty="0"/>
                        <a:t>medial to biceps tendon</a:t>
                      </a:r>
                      <a:endParaRPr lang="en-IN" sz="2000" dirty="0"/>
                    </a:p>
                  </a:txBody>
                  <a:tcPr/>
                </a:tc>
                <a:tc>
                  <a:txBody>
                    <a:bodyPr/>
                    <a:lstStyle/>
                    <a:p>
                      <a:r>
                        <a:rPr lang="en-GB" sz="2000" dirty="0"/>
                        <a:t>Distal </a:t>
                      </a:r>
                      <a:r>
                        <a:rPr lang="en-GB" sz="2000" dirty="0" err="1"/>
                        <a:t>humerus</a:t>
                      </a:r>
                      <a:endParaRPr lang="en-IN" sz="2000" dirty="0"/>
                    </a:p>
                  </a:txBody>
                  <a:tcPr/>
                </a:tc>
                <a:extLst>
                  <a:ext uri="{0D108BD9-81ED-4DB2-BD59-A6C34878D82A}">
                    <a16:rowId xmlns:a16="http://schemas.microsoft.com/office/drawing/2014/main" val="10002"/>
                  </a:ext>
                </a:extLst>
              </a:tr>
              <a:tr h="509583">
                <a:tc>
                  <a:txBody>
                    <a:bodyPr/>
                    <a:lstStyle/>
                    <a:p>
                      <a:pPr marL="171450" lvl="0">
                        <a:buFont typeface="Wingdings" panose="05000000000000000000" pitchFamily="2" charset="2"/>
                        <a:buChar char="§"/>
                      </a:pPr>
                      <a:r>
                        <a:rPr lang="en-GB" sz="1600" dirty="0"/>
                        <a:t>AXILLARY</a:t>
                      </a:r>
                    </a:p>
                  </a:txBody>
                  <a:tcPr/>
                </a:tc>
                <a:tc>
                  <a:txBody>
                    <a:bodyPr/>
                    <a:lstStyle/>
                    <a:p>
                      <a:r>
                        <a:rPr lang="en-GB" sz="2000" dirty="0"/>
                        <a:t>Medial</a:t>
                      </a:r>
                      <a:r>
                        <a:rPr lang="en-GB" sz="2000" baseline="0" dirty="0"/>
                        <a:t> aspect of arm</a:t>
                      </a:r>
                      <a:endParaRPr lang="en-IN" sz="2000" dirty="0"/>
                    </a:p>
                  </a:txBody>
                  <a:tcPr/>
                </a:tc>
                <a:tc>
                  <a:txBody>
                    <a:bodyPr/>
                    <a:lstStyle/>
                    <a:p>
                      <a:r>
                        <a:rPr lang="en-GB" sz="2000" dirty="0"/>
                        <a:t>Middle of </a:t>
                      </a:r>
                      <a:r>
                        <a:rPr lang="en-GB" sz="2000" dirty="0" err="1"/>
                        <a:t>humerus</a:t>
                      </a:r>
                      <a:endParaRPr lang="en-IN" sz="2000" dirty="0"/>
                    </a:p>
                  </a:txBody>
                  <a:tcPr/>
                </a:tc>
                <a:extLst>
                  <a:ext uri="{0D108BD9-81ED-4DB2-BD59-A6C34878D82A}">
                    <a16:rowId xmlns:a16="http://schemas.microsoft.com/office/drawing/2014/main" val="10003"/>
                  </a:ext>
                </a:extLst>
              </a:tr>
              <a:tr h="812385">
                <a:tc>
                  <a:txBody>
                    <a:bodyPr/>
                    <a:lstStyle/>
                    <a:p>
                      <a:pPr marL="171450" lvl="0">
                        <a:buFont typeface="Wingdings" panose="05000000000000000000" pitchFamily="2" charset="2"/>
                        <a:buChar char="§"/>
                      </a:pPr>
                      <a:r>
                        <a:rPr lang="en-GB" sz="1600" dirty="0"/>
                        <a:t>CAROTID</a:t>
                      </a:r>
                    </a:p>
                  </a:txBody>
                  <a:tcPr/>
                </a:tc>
                <a:tc>
                  <a:txBody>
                    <a:bodyPr/>
                    <a:lstStyle/>
                    <a:p>
                      <a:r>
                        <a:rPr lang="en-GB" sz="2000" dirty="0"/>
                        <a:t>Medial to </a:t>
                      </a:r>
                      <a:r>
                        <a:rPr lang="en-GB" sz="2000" dirty="0" err="1"/>
                        <a:t>scm</a:t>
                      </a:r>
                      <a:r>
                        <a:rPr lang="en-GB" sz="2000" dirty="0"/>
                        <a:t> muscle @ cricoid cartilage</a:t>
                      </a:r>
                      <a:r>
                        <a:rPr lang="en-GB" sz="2000" baseline="0" dirty="0"/>
                        <a:t> level, head turned towards examiner</a:t>
                      </a:r>
                      <a:endParaRPr lang="en-GB" sz="2000" dirty="0"/>
                    </a:p>
                  </a:txBody>
                  <a:tcPr/>
                </a:tc>
                <a:tc>
                  <a:txBody>
                    <a:bodyPr/>
                    <a:lstStyle/>
                    <a:p>
                      <a:r>
                        <a:rPr lang="en-GB" sz="2000" dirty="0" err="1"/>
                        <a:t>Chassaignac</a:t>
                      </a:r>
                      <a:r>
                        <a:rPr lang="en-GB" sz="2000" dirty="0"/>
                        <a:t> tubercle</a:t>
                      </a:r>
                      <a:endParaRPr lang="en-IN" sz="2000" dirty="0"/>
                    </a:p>
                  </a:txBody>
                  <a:tcPr/>
                </a:tc>
                <a:extLst>
                  <a:ext uri="{0D108BD9-81ED-4DB2-BD59-A6C34878D82A}">
                    <a16:rowId xmlns:a16="http://schemas.microsoft.com/office/drawing/2014/main" val="10004"/>
                  </a:ext>
                </a:extLst>
              </a:tr>
              <a:tr h="930190">
                <a:tc>
                  <a:txBody>
                    <a:bodyPr/>
                    <a:lstStyle/>
                    <a:p>
                      <a:pPr marL="171450" lvl="0">
                        <a:buFont typeface="Wingdings" panose="05000000000000000000" pitchFamily="2" charset="2"/>
                        <a:buChar char="§"/>
                      </a:pPr>
                      <a:r>
                        <a:rPr lang="en-GB" sz="1600" dirty="0"/>
                        <a:t>SUPERFICIAL TEMPORAL</a:t>
                      </a:r>
                      <a:endParaRPr lang="en-IN" sz="1600" dirty="0"/>
                    </a:p>
                  </a:txBody>
                  <a:tcPr/>
                </a:tc>
                <a:tc>
                  <a:txBody>
                    <a:bodyPr/>
                    <a:lstStyle/>
                    <a:p>
                      <a:r>
                        <a:rPr lang="en-GB" sz="2000" dirty="0"/>
                        <a:t>Anterior to tragus</a:t>
                      </a:r>
                      <a:endParaRPr lang="en-IN" sz="2000" dirty="0"/>
                    </a:p>
                  </a:txBody>
                  <a:tcPr/>
                </a:tc>
                <a:tc>
                  <a:txBody>
                    <a:bodyPr/>
                    <a:lstStyle/>
                    <a:p>
                      <a:r>
                        <a:rPr lang="en-GB" sz="2000" dirty="0" err="1"/>
                        <a:t>Zygomatic</a:t>
                      </a:r>
                      <a:r>
                        <a:rPr lang="en-GB" sz="2000" dirty="0"/>
                        <a:t> process</a:t>
                      </a:r>
                      <a:endParaRPr lang="en-IN" sz="2000" dirty="0"/>
                    </a:p>
                  </a:txBody>
                  <a:tcPr/>
                </a:tc>
                <a:extLst>
                  <a:ext uri="{0D108BD9-81ED-4DB2-BD59-A6C34878D82A}">
                    <a16:rowId xmlns:a16="http://schemas.microsoft.com/office/drawing/2014/main" val="10005"/>
                  </a:ext>
                </a:extLst>
              </a:tr>
              <a:tr h="571678">
                <a:tc>
                  <a:txBody>
                    <a:bodyPr/>
                    <a:lstStyle/>
                    <a:p>
                      <a:pPr marL="171450" lvl="0">
                        <a:buFont typeface="Wingdings" panose="05000000000000000000" pitchFamily="2" charset="2"/>
                        <a:buChar char="§"/>
                      </a:pPr>
                      <a:r>
                        <a:rPr lang="en-GB" sz="1600" dirty="0"/>
                        <a:t>FACIAL</a:t>
                      </a:r>
                    </a:p>
                  </a:txBody>
                  <a:tcPr/>
                </a:tc>
                <a:tc>
                  <a:txBody>
                    <a:bodyPr/>
                    <a:lstStyle/>
                    <a:p>
                      <a:r>
                        <a:rPr lang="en-GB" sz="2000" dirty="0" err="1"/>
                        <a:t>Anterio</a:t>
                      </a:r>
                      <a:r>
                        <a:rPr lang="en-GB" sz="2000" baseline="0" dirty="0" err="1"/>
                        <a:t>inferior</a:t>
                      </a:r>
                      <a:r>
                        <a:rPr lang="en-GB" sz="2000" baseline="0" dirty="0"/>
                        <a:t> aspect of masseter muscle</a:t>
                      </a:r>
                      <a:endParaRPr lang="en-IN" sz="2000" dirty="0"/>
                    </a:p>
                  </a:txBody>
                  <a:tcPr/>
                </a:tc>
                <a:tc>
                  <a:txBody>
                    <a:bodyPr/>
                    <a:lstStyle/>
                    <a:p>
                      <a:r>
                        <a:rPr lang="en-GB" sz="2000" dirty="0"/>
                        <a:t>Mandible </a:t>
                      </a:r>
                      <a:endParaRPr lang="en-IN" sz="2000" dirty="0"/>
                    </a:p>
                  </a:txBody>
                  <a:tcPr/>
                </a:tc>
                <a:extLst>
                  <a:ext uri="{0D108BD9-81ED-4DB2-BD59-A6C34878D82A}">
                    <a16:rowId xmlns:a16="http://schemas.microsoft.com/office/drawing/2014/main" val="10006"/>
                  </a:ext>
                </a:extLst>
              </a:tr>
              <a:tr h="863261">
                <a:tc>
                  <a:txBody>
                    <a:bodyPr/>
                    <a:lstStyle/>
                    <a:p>
                      <a:pPr marL="171450" lvl="0" indent="0">
                        <a:buFont typeface="Wingdings" panose="05000000000000000000" pitchFamily="2" charset="2"/>
                        <a:buNone/>
                      </a:pPr>
                      <a:r>
                        <a:rPr lang="en-GB" sz="1600" dirty="0"/>
                        <a:t>SUBCLAVIAN</a:t>
                      </a:r>
                      <a:endParaRPr lang="en-IN" sz="1600" dirty="0"/>
                    </a:p>
                  </a:txBody>
                  <a:tcPr/>
                </a:tc>
                <a:tc>
                  <a:txBody>
                    <a:bodyPr/>
                    <a:lstStyle/>
                    <a:p>
                      <a:r>
                        <a:rPr lang="en-GB" sz="2000" dirty="0"/>
                        <a:t>Shoulder depressed, in the angle b/w the </a:t>
                      </a:r>
                      <a:r>
                        <a:rPr lang="en-GB" sz="2000" dirty="0" err="1"/>
                        <a:t>scm</a:t>
                      </a:r>
                      <a:r>
                        <a:rPr lang="en-GB" sz="2000" dirty="0"/>
                        <a:t> &amp; clavicle</a:t>
                      </a:r>
                      <a:endParaRPr lang="en-IN" sz="2000" dirty="0"/>
                    </a:p>
                  </a:txBody>
                  <a:tcPr/>
                </a:tc>
                <a:tc>
                  <a:txBody>
                    <a:bodyPr/>
                    <a:lstStyle/>
                    <a:p>
                      <a:r>
                        <a:rPr lang="en-GB" sz="2000" dirty="0"/>
                        <a:t>First rib </a:t>
                      </a:r>
                      <a:endParaRPr lang="en-IN" sz="20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graphicFrame>
        <p:nvGraphicFramePr>
          <p:cNvPr id="4" name="Content Placeholder 3"/>
          <p:cNvGraphicFramePr>
            <a:graphicFrameLocks noGrp="1"/>
          </p:cNvGraphicFramePr>
          <p:nvPr>
            <p:ph idx="1"/>
          </p:nvPr>
        </p:nvGraphicFramePr>
        <p:xfrm>
          <a:off x="834887" y="787651"/>
          <a:ext cx="10059030" cy="5377607"/>
        </p:xfrm>
        <a:graphic>
          <a:graphicData uri="http://schemas.openxmlformats.org/drawingml/2006/table">
            <a:tbl>
              <a:tblPr firstRow="1" bandRow="1">
                <a:tableStyleId>{5C22544A-7EE6-4342-B048-85BDC9FD1C3A}</a:tableStyleId>
              </a:tblPr>
              <a:tblGrid>
                <a:gridCol w="1640108">
                  <a:extLst>
                    <a:ext uri="{9D8B030D-6E8A-4147-A177-3AD203B41FA5}">
                      <a16:colId xmlns:a16="http://schemas.microsoft.com/office/drawing/2014/main" val="20000"/>
                    </a:ext>
                  </a:extLst>
                </a:gridCol>
                <a:gridCol w="5569809">
                  <a:extLst>
                    <a:ext uri="{9D8B030D-6E8A-4147-A177-3AD203B41FA5}">
                      <a16:colId xmlns:a16="http://schemas.microsoft.com/office/drawing/2014/main" val="20001"/>
                    </a:ext>
                  </a:extLst>
                </a:gridCol>
                <a:gridCol w="2849113">
                  <a:extLst>
                    <a:ext uri="{9D8B030D-6E8A-4147-A177-3AD203B41FA5}">
                      <a16:colId xmlns:a16="http://schemas.microsoft.com/office/drawing/2014/main" val="20002"/>
                    </a:ext>
                  </a:extLst>
                </a:gridCol>
              </a:tblGrid>
              <a:tr h="909007">
                <a:tc>
                  <a:txBody>
                    <a:bodyPr/>
                    <a:lstStyle/>
                    <a:p>
                      <a:pPr algn="ctr"/>
                      <a:r>
                        <a:rPr lang="en-GB" sz="1800" dirty="0"/>
                        <a:t>ARTERY</a:t>
                      </a:r>
                      <a:endParaRPr lang="en-IN" sz="1800" dirty="0"/>
                    </a:p>
                  </a:txBody>
                  <a:tcPr/>
                </a:tc>
                <a:tc>
                  <a:txBody>
                    <a:bodyPr/>
                    <a:lstStyle/>
                    <a:p>
                      <a:pPr algn="ctr"/>
                      <a:r>
                        <a:rPr lang="en-GB" sz="1800" dirty="0"/>
                        <a:t>POSITION</a:t>
                      </a:r>
                      <a:endParaRPr lang="en-IN" sz="1800" dirty="0"/>
                    </a:p>
                  </a:txBody>
                  <a:tcPr/>
                </a:tc>
                <a:tc>
                  <a:txBody>
                    <a:bodyPr/>
                    <a:lstStyle/>
                    <a:p>
                      <a:pPr algn="ctr"/>
                      <a:r>
                        <a:rPr lang="en-GB" sz="1800" dirty="0"/>
                        <a:t>AGAINST</a:t>
                      </a:r>
                      <a:endParaRPr lang="en-IN" sz="1800" dirty="0"/>
                    </a:p>
                  </a:txBody>
                  <a:tcPr/>
                </a:tc>
                <a:extLst>
                  <a:ext uri="{0D108BD9-81ED-4DB2-BD59-A6C34878D82A}">
                    <a16:rowId xmlns:a16="http://schemas.microsoft.com/office/drawing/2014/main" val="10000"/>
                  </a:ext>
                </a:extLst>
              </a:tr>
              <a:tr h="1117150">
                <a:tc>
                  <a:txBody>
                    <a:bodyPr/>
                    <a:lstStyle/>
                    <a:p>
                      <a:pPr marL="171450" lvl="0">
                        <a:buFont typeface="Wingdings" panose="05000000000000000000" pitchFamily="2" charset="2"/>
                        <a:buChar char="§"/>
                      </a:pPr>
                      <a:r>
                        <a:rPr lang="en-GB" sz="1600" dirty="0"/>
                        <a:t>FEMORAL</a:t>
                      </a:r>
                    </a:p>
                  </a:txBody>
                  <a:tcPr/>
                </a:tc>
                <a:tc>
                  <a:txBody>
                    <a:bodyPr/>
                    <a:lstStyle/>
                    <a:p>
                      <a:r>
                        <a:rPr lang="en-GB" sz="2000" dirty="0"/>
                        <a:t>Below the inguinal ligament, medial to mid inguinal point</a:t>
                      </a:r>
                    </a:p>
                  </a:txBody>
                  <a:tcPr/>
                </a:tc>
                <a:tc>
                  <a:txBody>
                    <a:bodyPr/>
                    <a:lstStyle/>
                    <a:p>
                      <a:r>
                        <a:rPr lang="en-GB" sz="2000" dirty="0"/>
                        <a:t>Head of femur</a:t>
                      </a:r>
                    </a:p>
                  </a:txBody>
                  <a:tcPr/>
                </a:tc>
                <a:extLst>
                  <a:ext uri="{0D108BD9-81ED-4DB2-BD59-A6C34878D82A}">
                    <a16:rowId xmlns:a16="http://schemas.microsoft.com/office/drawing/2014/main" val="10001"/>
                  </a:ext>
                </a:extLst>
              </a:tr>
              <a:tr h="1117150">
                <a:tc>
                  <a:txBody>
                    <a:bodyPr/>
                    <a:lstStyle/>
                    <a:p>
                      <a:pPr marL="171450" lvl="0">
                        <a:buFont typeface="Wingdings" panose="05000000000000000000" pitchFamily="2" charset="2"/>
                        <a:buChar char="§"/>
                      </a:pPr>
                      <a:r>
                        <a:rPr lang="en-GB" sz="1600" dirty="0"/>
                        <a:t>POPLITEAL</a:t>
                      </a:r>
                    </a:p>
                  </a:txBody>
                  <a:tcPr/>
                </a:tc>
                <a:tc>
                  <a:txBody>
                    <a:bodyPr/>
                    <a:lstStyle/>
                    <a:p>
                      <a:r>
                        <a:rPr lang="en-GB" sz="2000" dirty="0"/>
                        <a:t>Knee in semi flexed posture, by using fingers of both hands, in the popliteal fossa</a:t>
                      </a:r>
                    </a:p>
                  </a:txBody>
                  <a:tcPr/>
                </a:tc>
                <a:tc>
                  <a:txBody>
                    <a:bodyPr/>
                    <a:lstStyle/>
                    <a:p>
                      <a:r>
                        <a:rPr lang="en-GB" sz="2000" dirty="0"/>
                        <a:t>Distal femur</a:t>
                      </a:r>
                      <a:endParaRPr lang="en-IN" sz="2000" dirty="0"/>
                    </a:p>
                  </a:txBody>
                  <a:tcPr/>
                </a:tc>
                <a:extLst>
                  <a:ext uri="{0D108BD9-81ED-4DB2-BD59-A6C34878D82A}">
                    <a16:rowId xmlns:a16="http://schemas.microsoft.com/office/drawing/2014/main" val="10002"/>
                  </a:ext>
                </a:extLst>
              </a:tr>
              <a:tr h="1117150">
                <a:tc>
                  <a:txBody>
                    <a:bodyPr/>
                    <a:lstStyle/>
                    <a:p>
                      <a:pPr marL="171450" lvl="0">
                        <a:buFont typeface="Wingdings" panose="05000000000000000000" pitchFamily="2" charset="2"/>
                        <a:buChar char="§"/>
                      </a:pPr>
                      <a:r>
                        <a:rPr lang="en-GB" sz="1600" dirty="0"/>
                        <a:t>DORSALIS PEDIS</a:t>
                      </a:r>
                    </a:p>
                  </a:txBody>
                  <a:tcPr/>
                </a:tc>
                <a:tc>
                  <a:txBody>
                    <a:bodyPr/>
                    <a:lstStyle/>
                    <a:p>
                      <a:r>
                        <a:rPr lang="en-GB" sz="2000" dirty="0"/>
                        <a:t>Dorsum, lateral to extensor </a:t>
                      </a:r>
                      <a:r>
                        <a:rPr lang="en-GB" sz="2000" dirty="0" err="1"/>
                        <a:t>hallucis</a:t>
                      </a:r>
                      <a:r>
                        <a:rPr lang="en-GB" sz="2000" dirty="0"/>
                        <a:t> </a:t>
                      </a:r>
                      <a:r>
                        <a:rPr lang="en-GB" sz="2000" dirty="0" err="1"/>
                        <a:t>longus</a:t>
                      </a:r>
                      <a:r>
                        <a:rPr lang="en-GB" sz="2000" dirty="0"/>
                        <a:t> tendon</a:t>
                      </a:r>
                    </a:p>
                  </a:txBody>
                  <a:tcPr/>
                </a:tc>
                <a:tc>
                  <a:txBody>
                    <a:bodyPr/>
                    <a:lstStyle/>
                    <a:p>
                      <a:r>
                        <a:rPr lang="en-GB" sz="2000" dirty="0" err="1"/>
                        <a:t>Navicular</a:t>
                      </a:r>
                      <a:r>
                        <a:rPr lang="en-GB" sz="2000" dirty="0"/>
                        <a:t> bone</a:t>
                      </a:r>
                      <a:endParaRPr lang="en-IN" sz="2000" dirty="0"/>
                    </a:p>
                  </a:txBody>
                  <a:tcPr/>
                </a:tc>
                <a:extLst>
                  <a:ext uri="{0D108BD9-81ED-4DB2-BD59-A6C34878D82A}">
                    <a16:rowId xmlns:a16="http://schemas.microsoft.com/office/drawing/2014/main" val="10003"/>
                  </a:ext>
                </a:extLst>
              </a:tr>
              <a:tr h="1117150">
                <a:tc>
                  <a:txBody>
                    <a:bodyPr/>
                    <a:lstStyle/>
                    <a:p>
                      <a:pPr marL="171450" lvl="0">
                        <a:buFont typeface="Wingdings" panose="05000000000000000000" pitchFamily="2" charset="2"/>
                        <a:buChar char="§"/>
                      </a:pPr>
                      <a:r>
                        <a:rPr lang="en-GB" sz="1600" dirty="0"/>
                        <a:t>POSTERIOR TIBIAL</a:t>
                      </a:r>
                    </a:p>
                  </a:txBody>
                  <a:tcPr/>
                </a:tc>
                <a:tc>
                  <a:txBody>
                    <a:bodyPr/>
                    <a:lstStyle/>
                    <a:p>
                      <a:r>
                        <a:rPr lang="en-GB" sz="2000" dirty="0"/>
                        <a:t>1cm posterior to medial malleoli</a:t>
                      </a:r>
                    </a:p>
                  </a:txBody>
                  <a:tcPr/>
                </a:tc>
                <a:tc>
                  <a:txBody>
                    <a:bodyPr/>
                    <a:lstStyle/>
                    <a:p>
                      <a:r>
                        <a:rPr lang="en-GB" sz="2000" dirty="0"/>
                        <a:t>Talus, </a:t>
                      </a:r>
                      <a:r>
                        <a:rPr lang="en-GB" sz="2000" dirty="0" err="1"/>
                        <a:t>Calcaneum</a:t>
                      </a:r>
                      <a:endParaRPr lang="en-IN"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u="sng" dirty="0"/>
              <a:t>Topics included…..</a:t>
            </a:r>
            <a:endParaRPr lang="en-IN" sz="2800" b="1" u="sng" dirty="0"/>
          </a:p>
        </p:txBody>
      </p:sp>
      <p:sp>
        <p:nvSpPr>
          <p:cNvPr id="3" name="Content Placeholder 2"/>
          <p:cNvSpPr>
            <a:spLocks noGrp="1"/>
          </p:cNvSpPr>
          <p:nvPr>
            <p:ph idx="1"/>
          </p:nvPr>
        </p:nvSpPr>
        <p:spPr/>
        <p:txBody>
          <a:bodyPr>
            <a:normAutofit/>
          </a:bodyPr>
          <a:lstStyle/>
          <a:p>
            <a:pPr>
              <a:lnSpc>
                <a:spcPct val="150000"/>
              </a:lnSpc>
            </a:pPr>
            <a:r>
              <a:rPr lang="en-GB" sz="2400" dirty="0"/>
              <a:t>Pulse</a:t>
            </a:r>
            <a:r>
              <a:rPr lang="en-IN" sz="2400" dirty="0"/>
              <a:t> – definition, history</a:t>
            </a:r>
          </a:p>
          <a:p>
            <a:pPr>
              <a:lnSpc>
                <a:spcPct val="150000"/>
              </a:lnSpc>
            </a:pPr>
            <a:r>
              <a:rPr lang="en-GB" sz="2400" dirty="0"/>
              <a:t>Pulse wave form &amp; </a:t>
            </a:r>
            <a:r>
              <a:rPr lang="en-IN" sz="2400" dirty="0" err="1"/>
              <a:t>physiologycal</a:t>
            </a:r>
            <a:r>
              <a:rPr lang="en-IN" sz="2400" dirty="0"/>
              <a:t> properties</a:t>
            </a:r>
            <a:endParaRPr lang="en-GB" sz="2400" dirty="0"/>
          </a:p>
          <a:p>
            <a:pPr>
              <a:lnSpc>
                <a:spcPct val="150000"/>
              </a:lnSpc>
            </a:pPr>
            <a:r>
              <a:rPr lang="en-GB" sz="2400" dirty="0"/>
              <a:t>Methods of examination</a:t>
            </a:r>
          </a:p>
          <a:p>
            <a:pPr>
              <a:lnSpc>
                <a:spcPct val="150000"/>
              </a:lnSpc>
            </a:pPr>
            <a:r>
              <a:rPr lang="en-GB" sz="2400" dirty="0"/>
              <a:t>Types of pulse</a:t>
            </a:r>
          </a:p>
          <a:p>
            <a:pPr>
              <a:lnSpc>
                <a:spcPct val="150000"/>
              </a:lnSpc>
            </a:pPr>
            <a:r>
              <a:rPr lang="en-GB" sz="2400" dirty="0"/>
              <a:t>Abnormal conditions, clinical importance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013538"/>
            <a:ext cx="9404723" cy="676367"/>
          </a:xfrm>
        </p:spPr>
        <p:txBody>
          <a:bodyPr/>
          <a:lstStyle/>
          <a:p>
            <a:r>
              <a:rPr lang="en-GB" sz="2000" b="1" u="sng" dirty="0"/>
              <a:t>GRADING OF PULSE</a:t>
            </a:r>
            <a:endParaRPr lang="en-IN" sz="2000" b="1" u="sng" dirty="0"/>
          </a:p>
        </p:txBody>
      </p:sp>
      <p:sp>
        <p:nvSpPr>
          <p:cNvPr id="3" name="Content Placeholder 2"/>
          <p:cNvSpPr>
            <a:spLocks noGrp="1"/>
          </p:cNvSpPr>
          <p:nvPr>
            <p:ph idx="1"/>
          </p:nvPr>
        </p:nvSpPr>
        <p:spPr>
          <a:xfrm>
            <a:off x="1103312" y="1916264"/>
            <a:ext cx="8946541" cy="4332135"/>
          </a:xfrm>
        </p:spPr>
        <p:txBody>
          <a:bodyPr>
            <a:normAutofit/>
          </a:bodyPr>
          <a:lstStyle/>
          <a:p>
            <a:endParaRPr lang="en-GB" sz="1800" dirty="0"/>
          </a:p>
          <a:p>
            <a:pPr>
              <a:lnSpc>
                <a:spcPct val="150000"/>
              </a:lnSpc>
            </a:pPr>
            <a:r>
              <a:rPr lang="en-GB" sz="2000" dirty="0"/>
              <a:t>GRADE  </a:t>
            </a:r>
            <a:r>
              <a:rPr lang="en-GB" sz="2000" b="1" dirty="0">
                <a:solidFill>
                  <a:srgbClr val="0070C0"/>
                </a:solidFill>
              </a:rPr>
              <a:t>0</a:t>
            </a:r>
            <a:r>
              <a:rPr lang="en-GB" sz="2000" dirty="0"/>
              <a:t> - Absent pulse</a:t>
            </a:r>
          </a:p>
          <a:p>
            <a:pPr>
              <a:lnSpc>
                <a:spcPct val="150000"/>
              </a:lnSpc>
            </a:pPr>
            <a:r>
              <a:rPr lang="en-GB" sz="2000" dirty="0"/>
              <a:t>GRADE  </a:t>
            </a:r>
            <a:r>
              <a:rPr lang="en-GB" sz="2000" b="1" dirty="0">
                <a:solidFill>
                  <a:srgbClr val="0070C0"/>
                </a:solidFill>
              </a:rPr>
              <a:t>1</a:t>
            </a:r>
            <a:r>
              <a:rPr lang="en-GB" sz="2000" dirty="0"/>
              <a:t> - Feeble</a:t>
            </a:r>
          </a:p>
          <a:p>
            <a:pPr>
              <a:lnSpc>
                <a:spcPct val="150000"/>
              </a:lnSpc>
            </a:pPr>
            <a:r>
              <a:rPr lang="en-GB" sz="2000" dirty="0"/>
              <a:t>GRADE  </a:t>
            </a:r>
            <a:r>
              <a:rPr lang="en-GB" sz="2000" b="1" dirty="0">
                <a:solidFill>
                  <a:srgbClr val="0070C0"/>
                </a:solidFill>
              </a:rPr>
              <a:t>2</a:t>
            </a:r>
            <a:r>
              <a:rPr lang="en-GB" sz="2000" dirty="0"/>
              <a:t> - Palpable but diminished</a:t>
            </a:r>
          </a:p>
          <a:p>
            <a:pPr>
              <a:lnSpc>
                <a:spcPct val="150000"/>
              </a:lnSpc>
            </a:pPr>
            <a:r>
              <a:rPr lang="en-GB" sz="2000" dirty="0"/>
              <a:t>GRADE  </a:t>
            </a:r>
            <a:r>
              <a:rPr lang="en-GB" sz="2000" b="1" dirty="0">
                <a:solidFill>
                  <a:srgbClr val="0070C0"/>
                </a:solidFill>
              </a:rPr>
              <a:t>3</a:t>
            </a:r>
            <a:r>
              <a:rPr lang="en-GB" sz="2000" dirty="0"/>
              <a:t> - </a:t>
            </a:r>
            <a:r>
              <a:rPr lang="en-GB" sz="2000" dirty="0" err="1"/>
              <a:t>NormaL</a:t>
            </a:r>
            <a:endParaRPr lang="en-GB" sz="2000" dirty="0"/>
          </a:p>
          <a:p>
            <a:pPr>
              <a:lnSpc>
                <a:spcPct val="150000"/>
              </a:lnSpc>
            </a:pPr>
            <a:r>
              <a:rPr lang="en-GB" sz="2000" dirty="0"/>
              <a:t>GRADE  </a:t>
            </a:r>
            <a:r>
              <a:rPr lang="en-GB" sz="2000" b="1" dirty="0">
                <a:solidFill>
                  <a:srgbClr val="0070C0"/>
                </a:solidFill>
              </a:rPr>
              <a:t>4</a:t>
            </a:r>
            <a:r>
              <a:rPr lang="en-GB" sz="2000" dirty="0"/>
              <a:t> - High volume/bounding</a:t>
            </a:r>
            <a:endParaRPr lang="en-IN"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44" y="587596"/>
            <a:ext cx="9404723" cy="620302"/>
          </a:xfrm>
        </p:spPr>
        <p:txBody>
          <a:bodyPr>
            <a:normAutofit/>
          </a:bodyPr>
          <a:lstStyle/>
          <a:p>
            <a:r>
              <a:rPr lang="en-GB" sz="2400" b="1" u="sng" dirty="0"/>
              <a:t>DESCRIPTION OF PULSE</a:t>
            </a:r>
            <a:endParaRPr lang="en-IN" sz="2400" b="1" u="sng" dirty="0"/>
          </a:p>
        </p:txBody>
      </p:sp>
      <p:graphicFrame>
        <p:nvGraphicFramePr>
          <p:cNvPr id="6" name="Content Placeholder 5"/>
          <p:cNvGraphicFramePr>
            <a:graphicFrameLocks noGrp="1"/>
          </p:cNvGraphicFramePr>
          <p:nvPr>
            <p:ph idx="1"/>
          </p:nvPr>
        </p:nvGraphicFramePr>
        <p:xfrm>
          <a:off x="1103312" y="1158844"/>
          <a:ext cx="9407761" cy="508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21926"/>
          </a:xfrm>
        </p:spPr>
        <p:txBody>
          <a:bodyPr>
            <a:normAutofit fontScale="90000"/>
          </a:bodyPr>
          <a:lstStyle/>
          <a:p>
            <a:r>
              <a:rPr lang="en-GB" sz="3100" b="1" dirty="0"/>
              <a:t>A. RATE … </a:t>
            </a:r>
            <a:r>
              <a:rPr lang="en-GB" sz="2000" b="1" dirty="0"/>
              <a:t>SLOW, NORMAL OR FAST</a:t>
            </a:r>
            <a:br>
              <a:rPr lang="en-GB" sz="1400" dirty="0"/>
            </a:br>
            <a:br>
              <a:rPr lang="en-GB" sz="1600" dirty="0"/>
            </a:br>
            <a:r>
              <a:rPr lang="en-GB" sz="1600" dirty="0"/>
              <a:t>            </a:t>
            </a:r>
            <a:endParaRPr lang="en-IN" sz="1600" dirty="0"/>
          </a:p>
        </p:txBody>
      </p:sp>
      <p:sp>
        <p:nvSpPr>
          <p:cNvPr id="3" name="Text Placeholder 2"/>
          <p:cNvSpPr>
            <a:spLocks noGrp="1"/>
          </p:cNvSpPr>
          <p:nvPr>
            <p:ph type="body" idx="1"/>
          </p:nvPr>
        </p:nvSpPr>
        <p:spPr>
          <a:xfrm>
            <a:off x="1258157" y="586513"/>
            <a:ext cx="4396338" cy="576262"/>
          </a:xfrm>
        </p:spPr>
        <p:txBody>
          <a:bodyPr/>
          <a:lstStyle/>
          <a:p>
            <a:pPr algn="ctr"/>
            <a:r>
              <a:rPr lang="en-GB" sz="2000" dirty="0"/>
              <a:t>TACHYCARDIA</a:t>
            </a:r>
            <a:endParaRPr lang="en-IN" sz="2000" dirty="0"/>
          </a:p>
        </p:txBody>
      </p:sp>
      <p:sp>
        <p:nvSpPr>
          <p:cNvPr id="4" name="Content Placeholder 3"/>
          <p:cNvSpPr>
            <a:spLocks noGrp="1"/>
          </p:cNvSpPr>
          <p:nvPr>
            <p:ph sz="half" idx="2"/>
          </p:nvPr>
        </p:nvSpPr>
        <p:spPr>
          <a:xfrm>
            <a:off x="1709530" y="1296570"/>
            <a:ext cx="4171783" cy="5390477"/>
          </a:xfrm>
        </p:spPr>
        <p:txBody>
          <a:bodyPr>
            <a:normAutofit fontScale="92500"/>
          </a:bodyPr>
          <a:lstStyle/>
          <a:p>
            <a:pPr lvl="1">
              <a:buFont typeface="Wingdings" panose="05000000000000000000" pitchFamily="2" charset="2"/>
              <a:buChar char="Ø"/>
            </a:pPr>
            <a:r>
              <a:rPr lang="en-GB" sz="1600" i="1" u="sng" dirty="0"/>
              <a:t>SINUS TACHYCARDIA</a:t>
            </a:r>
          </a:p>
          <a:p>
            <a:pPr lvl="1">
              <a:buFont typeface="Wingdings" panose="05000000000000000000" pitchFamily="2" charset="2"/>
              <a:buChar char="Ø"/>
            </a:pPr>
            <a:endParaRPr lang="en-GB" sz="1600" dirty="0"/>
          </a:p>
          <a:p>
            <a:pPr lvl="2">
              <a:lnSpc>
                <a:spcPct val="150000"/>
              </a:lnSpc>
              <a:buFont typeface="Wingdings" panose="05000000000000000000" pitchFamily="2" charset="2"/>
              <a:buChar char="v"/>
            </a:pPr>
            <a:r>
              <a:rPr lang="en-GB" sz="1600" b="1" dirty="0">
                <a:solidFill>
                  <a:srgbClr val="C00000"/>
                </a:solidFill>
              </a:rPr>
              <a:t>PHYSIOLOICAL</a:t>
            </a:r>
          </a:p>
          <a:p>
            <a:pPr lvl="2">
              <a:lnSpc>
                <a:spcPct val="150000"/>
              </a:lnSpc>
              <a:buFont typeface="Wingdings" panose="05000000000000000000" pitchFamily="2" charset="2"/>
              <a:buChar char="v"/>
            </a:pPr>
            <a:r>
              <a:rPr lang="en-GB" sz="1600" b="1" dirty="0">
                <a:solidFill>
                  <a:srgbClr val="C00000"/>
                </a:solidFill>
              </a:rPr>
              <a:t>PHARMACOLOGICAL</a:t>
            </a:r>
          </a:p>
          <a:p>
            <a:pPr marL="1371600" lvl="3" indent="0">
              <a:lnSpc>
                <a:spcPct val="150000"/>
              </a:lnSpc>
              <a:buNone/>
            </a:pPr>
            <a:r>
              <a:rPr lang="en-GB" sz="1600" dirty="0"/>
              <a:t>EPI, ISOPROTERENOL, EPHEDRINE, </a:t>
            </a:r>
          </a:p>
          <a:p>
            <a:pPr marL="1314450" lvl="3" indent="0">
              <a:lnSpc>
                <a:spcPct val="150000"/>
              </a:lnSpc>
              <a:buNone/>
            </a:pPr>
            <a:r>
              <a:rPr lang="en-GB" sz="1600" dirty="0"/>
              <a:t>ATROPINE, ALCOHOL, NICOTINE, CAFFEINE</a:t>
            </a:r>
          </a:p>
          <a:p>
            <a:pPr lvl="2">
              <a:lnSpc>
                <a:spcPct val="150000"/>
              </a:lnSpc>
              <a:buFont typeface="Wingdings" panose="05000000000000000000" pitchFamily="2" charset="2"/>
              <a:buChar char="v"/>
            </a:pPr>
            <a:r>
              <a:rPr lang="en-GB" sz="1600" b="1" dirty="0">
                <a:solidFill>
                  <a:srgbClr val="C00000"/>
                </a:solidFill>
              </a:rPr>
              <a:t>PATHOLOGICAL</a:t>
            </a:r>
          </a:p>
          <a:p>
            <a:pPr marL="1257300" lvl="3" indent="0">
              <a:lnSpc>
                <a:spcPct val="150000"/>
              </a:lnSpc>
              <a:buNone/>
            </a:pPr>
            <a:r>
              <a:rPr lang="en-GB" sz="1600" dirty="0"/>
              <a:t>HF, MI, MYOCARDITIS, SHOCK, PE</a:t>
            </a:r>
          </a:p>
          <a:p>
            <a:pPr marL="1257300" lvl="3" indent="0">
              <a:lnSpc>
                <a:spcPct val="150000"/>
              </a:lnSpc>
              <a:buNone/>
            </a:pPr>
            <a:r>
              <a:rPr lang="en-GB" sz="1600" dirty="0"/>
              <a:t>FEVER, THYROTOXICOSIS, ANEMIA,</a:t>
            </a:r>
          </a:p>
          <a:p>
            <a:pPr marL="1257300" lvl="3" indent="0">
              <a:lnSpc>
                <a:spcPct val="150000"/>
              </a:lnSpc>
              <a:buNone/>
            </a:pPr>
            <a:r>
              <a:rPr lang="en-GB" sz="1600" dirty="0"/>
              <a:t>HEMORRHAGE, HYPOXIA</a:t>
            </a:r>
          </a:p>
          <a:p>
            <a:pPr marL="400050" lvl="1" indent="0">
              <a:buNone/>
            </a:pPr>
            <a:endParaRPr lang="en-GB" sz="1600" dirty="0"/>
          </a:p>
          <a:p>
            <a:pPr lvl="1">
              <a:buFont typeface="Wingdings" panose="05000000000000000000" pitchFamily="2" charset="2"/>
              <a:buChar char="Ø"/>
            </a:pPr>
            <a:r>
              <a:rPr lang="en-GB" sz="1600" i="1" u="sng" dirty="0"/>
              <a:t>TACHYARRHYTHMIA</a:t>
            </a:r>
          </a:p>
          <a:p>
            <a:pPr marL="1257300" lvl="3" indent="0">
              <a:buNone/>
            </a:pPr>
            <a:r>
              <a:rPr lang="en-IN" sz="1700" dirty="0"/>
              <a:t> AF, AT, SVT</a:t>
            </a:r>
          </a:p>
        </p:txBody>
      </p:sp>
      <p:sp>
        <p:nvSpPr>
          <p:cNvPr id="5" name="Text Placeholder 4"/>
          <p:cNvSpPr>
            <a:spLocks noGrp="1"/>
          </p:cNvSpPr>
          <p:nvPr>
            <p:ph type="body" sz="quarter" idx="3"/>
          </p:nvPr>
        </p:nvSpPr>
        <p:spPr>
          <a:xfrm>
            <a:off x="6067577" y="601078"/>
            <a:ext cx="4396339" cy="576262"/>
          </a:xfrm>
        </p:spPr>
        <p:txBody>
          <a:bodyPr/>
          <a:lstStyle/>
          <a:p>
            <a:pPr algn="ctr"/>
            <a:r>
              <a:rPr lang="en-GB" sz="2000" dirty="0"/>
              <a:t>BRADYCARDIA</a:t>
            </a:r>
            <a:endParaRPr lang="en-IN" sz="2000" dirty="0"/>
          </a:p>
        </p:txBody>
      </p:sp>
      <p:sp>
        <p:nvSpPr>
          <p:cNvPr id="6" name="Content Placeholder 5"/>
          <p:cNvSpPr>
            <a:spLocks noGrp="1"/>
          </p:cNvSpPr>
          <p:nvPr>
            <p:ph sz="quarter" idx="4"/>
          </p:nvPr>
        </p:nvSpPr>
        <p:spPr>
          <a:xfrm>
            <a:off x="6472361" y="1325700"/>
            <a:ext cx="3991555" cy="5361347"/>
          </a:xfrm>
        </p:spPr>
        <p:txBody>
          <a:bodyPr>
            <a:noAutofit/>
          </a:bodyPr>
          <a:lstStyle/>
          <a:p>
            <a:pPr lvl="1">
              <a:buFont typeface="Wingdings" panose="05000000000000000000" pitchFamily="2" charset="2"/>
              <a:buChar char="Ø"/>
            </a:pPr>
            <a:r>
              <a:rPr lang="en-GB" sz="1400" i="1" u="sng" dirty="0"/>
              <a:t>SINUS BRADYCARDIA</a:t>
            </a:r>
            <a:endParaRPr lang="en-GB" sz="1400" dirty="0"/>
          </a:p>
          <a:p>
            <a:pPr lvl="2">
              <a:lnSpc>
                <a:spcPct val="150000"/>
              </a:lnSpc>
              <a:buFont typeface="Wingdings" panose="05000000000000000000" pitchFamily="2" charset="2"/>
              <a:buChar char="v"/>
            </a:pPr>
            <a:r>
              <a:rPr lang="en-GB" sz="1400" b="1" dirty="0">
                <a:solidFill>
                  <a:srgbClr val="C00000"/>
                </a:solidFill>
              </a:rPr>
              <a:t>PHYSIOLOGICAL</a:t>
            </a:r>
          </a:p>
          <a:p>
            <a:pPr lvl="2">
              <a:lnSpc>
                <a:spcPct val="150000"/>
              </a:lnSpc>
              <a:buFont typeface="Wingdings" panose="05000000000000000000" pitchFamily="2" charset="2"/>
              <a:buChar char="v"/>
            </a:pPr>
            <a:r>
              <a:rPr lang="en-GB" sz="1400" b="1" dirty="0">
                <a:solidFill>
                  <a:srgbClr val="C00000"/>
                </a:solidFill>
              </a:rPr>
              <a:t>PHARMACOLOGICAL</a:t>
            </a:r>
          </a:p>
          <a:p>
            <a:pPr marL="1257300" lvl="3" indent="0">
              <a:lnSpc>
                <a:spcPct val="150000"/>
              </a:lnSpc>
              <a:buNone/>
            </a:pPr>
            <a:r>
              <a:rPr lang="en-GB" sz="1400" dirty="0"/>
              <a:t>BETA BLOCKER, PROPAFENONE,</a:t>
            </a:r>
          </a:p>
          <a:p>
            <a:pPr marL="1257300" lvl="3" indent="0">
              <a:lnSpc>
                <a:spcPct val="150000"/>
              </a:lnSpc>
              <a:buNone/>
            </a:pPr>
            <a:r>
              <a:rPr lang="en-GB" sz="1400" dirty="0"/>
              <a:t>LITHIUM</a:t>
            </a:r>
          </a:p>
          <a:p>
            <a:pPr lvl="2">
              <a:lnSpc>
                <a:spcPct val="150000"/>
              </a:lnSpc>
              <a:buFont typeface="Wingdings" panose="05000000000000000000" pitchFamily="2" charset="2"/>
              <a:buChar char="v"/>
            </a:pPr>
            <a:r>
              <a:rPr lang="en-GB" sz="1400" b="1" dirty="0">
                <a:solidFill>
                  <a:srgbClr val="C00000"/>
                </a:solidFill>
              </a:rPr>
              <a:t>PATHOLOGICAL</a:t>
            </a:r>
          </a:p>
          <a:p>
            <a:pPr marL="1257300" lvl="3" indent="0">
              <a:lnSpc>
                <a:spcPct val="150000"/>
              </a:lnSpc>
              <a:buNone/>
            </a:pPr>
            <a:r>
              <a:rPr lang="en-GB" sz="1400" dirty="0"/>
              <a:t>IWMI, VASOVAGAL, SA BLOCK, </a:t>
            </a:r>
          </a:p>
          <a:p>
            <a:pPr marL="1257300" lvl="3" indent="0">
              <a:lnSpc>
                <a:spcPct val="150000"/>
              </a:lnSpc>
              <a:buNone/>
            </a:pPr>
            <a:r>
              <a:rPr lang="en-GB" sz="1400" dirty="0"/>
              <a:t>POST CARDIAC TRANSPLANT MYXODEMA, RAISED ICP, </a:t>
            </a:r>
          </a:p>
          <a:p>
            <a:pPr marL="1257300" lvl="3" indent="0">
              <a:lnSpc>
                <a:spcPct val="150000"/>
              </a:lnSpc>
              <a:buNone/>
            </a:pPr>
            <a:r>
              <a:rPr lang="en-GB" sz="1400" dirty="0"/>
              <a:t>HYPOTHERMIA, OBSTR JAUNDICE,</a:t>
            </a:r>
          </a:p>
          <a:p>
            <a:pPr marL="1257300" lvl="3" indent="0">
              <a:lnSpc>
                <a:spcPct val="150000"/>
              </a:lnSpc>
              <a:buNone/>
            </a:pPr>
            <a:r>
              <a:rPr lang="en-GB" sz="1400" dirty="0"/>
              <a:t>ENTERIC FEVER, SEPSIS, CHAGAS D/S </a:t>
            </a:r>
          </a:p>
          <a:p>
            <a:pPr marL="800100" lvl="2" indent="0" algn="ctr">
              <a:lnSpc>
                <a:spcPct val="150000"/>
              </a:lnSpc>
              <a:buNone/>
            </a:pPr>
            <a:r>
              <a:rPr lang="en-GB" sz="1400" b="1" dirty="0">
                <a:solidFill>
                  <a:srgbClr val="0070C0"/>
                </a:solidFill>
              </a:rPr>
              <a:t>FAGOT SIGN</a:t>
            </a:r>
          </a:p>
          <a:p>
            <a:pPr lvl="1">
              <a:buFont typeface="Wingdings" panose="05000000000000000000" pitchFamily="2" charset="2"/>
              <a:buChar char="Ø"/>
            </a:pPr>
            <a:r>
              <a:rPr lang="en-GB" sz="1400" i="1" u="sng" dirty="0"/>
              <a:t>BRADYARRHYTHMIA</a:t>
            </a:r>
          </a:p>
          <a:p>
            <a:pPr marL="400050" lvl="1" indent="0" algn="ctr">
              <a:buNone/>
            </a:pPr>
            <a:r>
              <a:rPr lang="en-GB" sz="1600" dirty="0"/>
              <a:t>CHB , 2</a:t>
            </a:r>
            <a:r>
              <a:rPr lang="en-GB" sz="1600" baseline="30000" dirty="0"/>
              <a:t>ND</a:t>
            </a:r>
            <a:r>
              <a:rPr lang="en-GB" sz="1600" dirty="0"/>
              <a:t> DEGREE AVB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679375"/>
            <a:ext cx="9404723" cy="449712"/>
          </a:xfrm>
        </p:spPr>
        <p:txBody>
          <a:bodyPr>
            <a:normAutofit/>
          </a:bodyPr>
          <a:lstStyle/>
          <a:p>
            <a:r>
              <a:rPr lang="en-GB" sz="2400" b="1" dirty="0"/>
              <a:t>B. RHYTHM ….</a:t>
            </a:r>
            <a:r>
              <a:rPr lang="en-GB" sz="2000" b="1" dirty="0"/>
              <a:t> </a:t>
            </a:r>
            <a:r>
              <a:rPr lang="en-GB" sz="1800" b="1" dirty="0"/>
              <a:t>REGULAR/IRREGULAR</a:t>
            </a:r>
            <a:endParaRPr lang="en-IN" sz="2000" b="1" dirty="0"/>
          </a:p>
        </p:txBody>
      </p:sp>
      <p:sp>
        <p:nvSpPr>
          <p:cNvPr id="3" name="Text Placeholder 2"/>
          <p:cNvSpPr>
            <a:spLocks noGrp="1"/>
          </p:cNvSpPr>
          <p:nvPr>
            <p:ph type="body" idx="1"/>
          </p:nvPr>
        </p:nvSpPr>
        <p:spPr>
          <a:xfrm>
            <a:off x="652463" y="1484576"/>
            <a:ext cx="2946866" cy="871785"/>
          </a:xfrm>
        </p:spPr>
        <p:txBody>
          <a:bodyPr/>
          <a:lstStyle/>
          <a:p>
            <a:pPr algn="ctr"/>
            <a:r>
              <a:rPr lang="en-GB" sz="2000" b="1" dirty="0">
                <a:solidFill>
                  <a:srgbClr val="0070C0"/>
                </a:solidFill>
              </a:rPr>
              <a:t>REGULAR PULSE</a:t>
            </a:r>
          </a:p>
          <a:p>
            <a:endParaRPr lang="en-IN" sz="2000" dirty="0"/>
          </a:p>
        </p:txBody>
      </p:sp>
      <p:sp>
        <p:nvSpPr>
          <p:cNvPr id="4" name="Text Placeholder 3"/>
          <p:cNvSpPr>
            <a:spLocks noGrp="1"/>
          </p:cNvSpPr>
          <p:nvPr>
            <p:ph type="body" sz="half" idx="15"/>
          </p:nvPr>
        </p:nvSpPr>
        <p:spPr>
          <a:xfrm>
            <a:off x="813752" y="2356361"/>
            <a:ext cx="2927350" cy="3899977"/>
          </a:xfrm>
        </p:spPr>
        <p:txBody>
          <a:bodyPr>
            <a:normAutofit lnSpcReduction="10000"/>
          </a:bodyPr>
          <a:lstStyle/>
          <a:p>
            <a:pPr marL="285750" indent="-285750">
              <a:lnSpc>
                <a:spcPct val="150000"/>
              </a:lnSpc>
              <a:buFont typeface="Wingdings" panose="05000000000000000000" pitchFamily="2" charset="2"/>
              <a:buChar char="v"/>
            </a:pPr>
            <a:r>
              <a:rPr lang="en-GB" sz="1600" dirty="0"/>
              <a:t> </a:t>
            </a:r>
            <a:r>
              <a:rPr lang="en-GB" sz="1800" dirty="0"/>
              <a:t>SINUS</a:t>
            </a:r>
          </a:p>
          <a:p>
            <a:pPr marL="285750" indent="-285750">
              <a:lnSpc>
                <a:spcPct val="150000"/>
              </a:lnSpc>
              <a:buFont typeface="Wingdings" panose="05000000000000000000" pitchFamily="2" charset="2"/>
              <a:buChar char="v"/>
            </a:pPr>
            <a:r>
              <a:rPr lang="en-GB" sz="1800" dirty="0"/>
              <a:t>PSVT</a:t>
            </a:r>
          </a:p>
          <a:p>
            <a:pPr marL="285750" indent="-285750">
              <a:lnSpc>
                <a:spcPct val="150000"/>
              </a:lnSpc>
              <a:buFont typeface="Wingdings" panose="05000000000000000000" pitchFamily="2" charset="2"/>
              <a:buChar char="v"/>
            </a:pPr>
            <a:r>
              <a:rPr lang="en-GB" sz="1800" dirty="0"/>
              <a:t>JUNCTIONAL RHYTHM</a:t>
            </a:r>
          </a:p>
          <a:p>
            <a:pPr marL="285750" indent="-285750">
              <a:lnSpc>
                <a:spcPct val="150000"/>
              </a:lnSpc>
              <a:buFont typeface="Wingdings" panose="05000000000000000000" pitchFamily="2" charset="2"/>
              <a:buChar char="v"/>
            </a:pPr>
            <a:r>
              <a:rPr lang="en-GB" sz="1800" dirty="0"/>
              <a:t>ATRIAL TACHY WITH FIXED BLOCK</a:t>
            </a:r>
          </a:p>
          <a:p>
            <a:pPr marL="285750" indent="-285750">
              <a:lnSpc>
                <a:spcPct val="150000"/>
              </a:lnSpc>
              <a:buFont typeface="Wingdings" panose="05000000000000000000" pitchFamily="2" charset="2"/>
              <a:buChar char="v"/>
            </a:pPr>
            <a:r>
              <a:rPr lang="en-GB" sz="1800" dirty="0"/>
              <a:t>ATRIAL FLUTTER WITH FIXED BLOCK</a:t>
            </a:r>
          </a:p>
          <a:p>
            <a:pPr marL="285750" indent="-285750">
              <a:lnSpc>
                <a:spcPct val="150000"/>
              </a:lnSpc>
              <a:buFont typeface="Wingdings" panose="05000000000000000000" pitchFamily="2" charset="2"/>
              <a:buChar char="v"/>
            </a:pPr>
            <a:r>
              <a:rPr lang="en-GB" sz="1800" dirty="0"/>
              <a:t>VT</a:t>
            </a:r>
          </a:p>
          <a:p>
            <a:pPr marL="285750" indent="-285750">
              <a:buFont typeface="Wingdings" panose="05000000000000000000" pitchFamily="2" charset="2"/>
              <a:buChar char="v"/>
            </a:pPr>
            <a:endParaRPr lang="en-IN" dirty="0"/>
          </a:p>
        </p:txBody>
      </p:sp>
      <p:sp>
        <p:nvSpPr>
          <p:cNvPr id="5" name="Text Placeholder 4"/>
          <p:cNvSpPr>
            <a:spLocks noGrp="1"/>
          </p:cNvSpPr>
          <p:nvPr>
            <p:ph type="body" sz="quarter" idx="3"/>
          </p:nvPr>
        </p:nvSpPr>
        <p:spPr>
          <a:xfrm>
            <a:off x="3886703" y="1262829"/>
            <a:ext cx="2936241" cy="874643"/>
          </a:xfrm>
        </p:spPr>
        <p:txBody>
          <a:bodyPr/>
          <a:lstStyle/>
          <a:p>
            <a:pPr algn="ctr"/>
            <a:r>
              <a:rPr lang="en-GB" sz="2000" b="1" dirty="0">
                <a:solidFill>
                  <a:srgbClr val="0070C0"/>
                </a:solidFill>
              </a:rPr>
              <a:t>REGULARLY IRREGULAR PULSE</a:t>
            </a:r>
          </a:p>
        </p:txBody>
      </p:sp>
      <p:sp>
        <p:nvSpPr>
          <p:cNvPr id="6" name="Text Placeholder 5"/>
          <p:cNvSpPr>
            <a:spLocks noGrp="1"/>
          </p:cNvSpPr>
          <p:nvPr>
            <p:ph type="body" sz="half" idx="16"/>
          </p:nvPr>
        </p:nvSpPr>
        <p:spPr>
          <a:xfrm>
            <a:off x="4039017" y="2356361"/>
            <a:ext cx="2946794" cy="3648940"/>
          </a:xfrm>
        </p:spPr>
        <p:txBody>
          <a:bodyPr/>
          <a:lstStyle/>
          <a:p>
            <a:pPr marL="285750" indent="-285750">
              <a:lnSpc>
                <a:spcPct val="150000"/>
              </a:lnSpc>
              <a:buFont typeface="Wingdings" panose="05000000000000000000" pitchFamily="2" charset="2"/>
              <a:buChar char="v"/>
            </a:pPr>
            <a:r>
              <a:rPr lang="en-IN" sz="1800" dirty="0"/>
              <a:t>V BIGEMINY</a:t>
            </a:r>
          </a:p>
          <a:p>
            <a:pPr marL="285750" indent="-285750">
              <a:lnSpc>
                <a:spcPct val="150000"/>
              </a:lnSpc>
              <a:buFont typeface="Wingdings" panose="05000000000000000000" pitchFamily="2" charset="2"/>
              <a:buChar char="v"/>
            </a:pPr>
            <a:r>
              <a:rPr lang="en-IN" sz="1800" dirty="0"/>
              <a:t>V TRIGEMINY</a:t>
            </a:r>
          </a:p>
          <a:p>
            <a:pPr marL="285750" indent="-285750">
              <a:lnSpc>
                <a:spcPct val="150000"/>
              </a:lnSpc>
              <a:buFont typeface="Wingdings" panose="05000000000000000000" pitchFamily="2" charset="2"/>
              <a:buChar char="v"/>
            </a:pPr>
            <a:r>
              <a:rPr lang="en-GB" sz="1800" dirty="0"/>
              <a:t>2</a:t>
            </a:r>
            <a:r>
              <a:rPr lang="en-GB" sz="1800" baseline="30000" dirty="0"/>
              <a:t>ND</a:t>
            </a:r>
            <a:r>
              <a:rPr lang="en-GB" sz="1800" dirty="0"/>
              <a:t> DEGREE HB</a:t>
            </a:r>
            <a:endParaRPr lang="en-IN" sz="1800" dirty="0"/>
          </a:p>
          <a:p>
            <a:pPr marL="285750" indent="-285750">
              <a:lnSpc>
                <a:spcPct val="150000"/>
              </a:lnSpc>
              <a:buFont typeface="Wingdings" panose="05000000000000000000" pitchFamily="2" charset="2"/>
              <a:buChar char="v"/>
            </a:pPr>
            <a:r>
              <a:rPr lang="en-IN" sz="1800" dirty="0"/>
              <a:t>SINUS ARRHYTHMIA                                            WITH PHASIC VARIATION </a:t>
            </a:r>
          </a:p>
          <a:p>
            <a:pPr>
              <a:lnSpc>
                <a:spcPct val="150000"/>
              </a:lnSpc>
            </a:pPr>
            <a:r>
              <a:rPr lang="en-IN" sz="1800" dirty="0"/>
              <a:t>            (RESP &amp; NON RESP) </a:t>
            </a:r>
          </a:p>
          <a:p>
            <a:pPr>
              <a:lnSpc>
                <a:spcPct val="150000"/>
              </a:lnSpc>
            </a:pPr>
            <a:r>
              <a:rPr lang="en-IN" sz="1800" dirty="0"/>
              <a:t>            (DIGITALIS TOXICITY)</a:t>
            </a:r>
          </a:p>
        </p:txBody>
      </p:sp>
      <p:sp>
        <p:nvSpPr>
          <p:cNvPr id="7" name="Text Placeholder 6"/>
          <p:cNvSpPr>
            <a:spLocks noGrp="1"/>
          </p:cNvSpPr>
          <p:nvPr>
            <p:ph type="body" sz="quarter" idx="13"/>
          </p:nvPr>
        </p:nvSpPr>
        <p:spPr>
          <a:xfrm>
            <a:off x="7125073" y="1265687"/>
            <a:ext cx="2932113" cy="871785"/>
          </a:xfrm>
        </p:spPr>
        <p:txBody>
          <a:bodyPr/>
          <a:lstStyle/>
          <a:p>
            <a:pPr algn="ctr"/>
            <a:r>
              <a:rPr lang="en-GB" sz="2000" b="1" dirty="0">
                <a:solidFill>
                  <a:srgbClr val="0070C0"/>
                </a:solidFill>
              </a:rPr>
              <a:t>IRREGULARLY IRREGULAR PULSE</a:t>
            </a:r>
          </a:p>
        </p:txBody>
      </p:sp>
      <p:sp>
        <p:nvSpPr>
          <p:cNvPr id="8" name="Text Placeholder 7"/>
          <p:cNvSpPr>
            <a:spLocks noGrp="1"/>
          </p:cNvSpPr>
          <p:nvPr>
            <p:ph type="body" sz="half" idx="17"/>
          </p:nvPr>
        </p:nvSpPr>
        <p:spPr>
          <a:xfrm>
            <a:off x="7283727" y="2356361"/>
            <a:ext cx="3455068" cy="3899977"/>
          </a:xfrm>
        </p:spPr>
        <p:txBody>
          <a:bodyPr/>
          <a:lstStyle/>
          <a:p>
            <a:pPr>
              <a:lnSpc>
                <a:spcPct val="150000"/>
              </a:lnSpc>
              <a:buFont typeface="Wingdings" panose="05000000000000000000" pitchFamily="2" charset="2"/>
              <a:buChar char="v"/>
            </a:pPr>
            <a:r>
              <a:rPr lang="en-GB" dirty="0"/>
              <a:t> </a:t>
            </a:r>
            <a:r>
              <a:rPr lang="en-GB" sz="1800" dirty="0"/>
              <a:t>AF</a:t>
            </a:r>
          </a:p>
          <a:p>
            <a:pPr>
              <a:lnSpc>
                <a:spcPct val="150000"/>
              </a:lnSpc>
              <a:buFont typeface="Wingdings" panose="05000000000000000000" pitchFamily="2" charset="2"/>
              <a:buChar char="v"/>
            </a:pPr>
            <a:r>
              <a:rPr lang="en-GB" sz="1800" dirty="0"/>
              <a:t> FLUTTER WITH  VARYING BLOCK                                         </a:t>
            </a:r>
          </a:p>
          <a:p>
            <a:pPr>
              <a:lnSpc>
                <a:spcPct val="150000"/>
              </a:lnSpc>
              <a:buFont typeface="Wingdings" panose="05000000000000000000" pitchFamily="2" charset="2"/>
              <a:buChar char="v"/>
            </a:pPr>
            <a:r>
              <a:rPr lang="en-GB" sz="1800" dirty="0"/>
              <a:t> MULTIFOCAL VPC </a:t>
            </a:r>
          </a:p>
          <a:p>
            <a:pPr>
              <a:lnSpc>
                <a:spcPct val="150000"/>
              </a:lnSpc>
              <a:buFont typeface="Wingdings" panose="05000000000000000000" pitchFamily="2" charset="2"/>
              <a:buChar char="v"/>
            </a:pPr>
            <a:r>
              <a:rPr lang="en-GB" sz="1800" dirty="0"/>
              <a:t> MAT</a:t>
            </a:r>
            <a:endParaRPr lang="en-IN" sz="1800" dirty="0"/>
          </a:p>
          <a:p>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5109927" cy="869133"/>
          </a:xfrm>
        </p:spPr>
        <p:txBody>
          <a:bodyPr>
            <a:normAutofit/>
          </a:bodyPr>
          <a:lstStyle/>
          <a:p>
            <a:r>
              <a:rPr lang="en-GB" sz="2800" b="1" dirty="0"/>
              <a:t>C. VOLUME …. </a:t>
            </a:r>
            <a:r>
              <a:rPr lang="en-GB" sz="1800" b="1" dirty="0"/>
              <a:t>LOW, NORMAL OR HIGH</a:t>
            </a:r>
            <a:endParaRPr lang="en-IN" sz="1800" b="1" dirty="0"/>
          </a:p>
        </p:txBody>
      </p:sp>
      <p:graphicFrame>
        <p:nvGraphicFramePr>
          <p:cNvPr id="4" name="Content Placeholder 3"/>
          <p:cNvGraphicFramePr>
            <a:graphicFrameLocks noGrp="1"/>
          </p:cNvGraphicFramePr>
          <p:nvPr>
            <p:ph idx="1"/>
          </p:nvPr>
        </p:nvGraphicFramePr>
        <p:xfrm>
          <a:off x="2018695" y="765019"/>
          <a:ext cx="7858864" cy="5948126"/>
        </p:xfrm>
        <a:graphic>
          <a:graphicData uri="http://schemas.openxmlformats.org/drawingml/2006/table">
            <a:tbl>
              <a:tblPr firstRow="1" bandRow="1">
                <a:tableStyleId>{5C22544A-7EE6-4342-B048-85BDC9FD1C3A}</a:tableStyleId>
              </a:tblPr>
              <a:tblGrid>
                <a:gridCol w="3929432">
                  <a:extLst>
                    <a:ext uri="{9D8B030D-6E8A-4147-A177-3AD203B41FA5}">
                      <a16:colId xmlns:a16="http://schemas.microsoft.com/office/drawing/2014/main" val="20000"/>
                    </a:ext>
                  </a:extLst>
                </a:gridCol>
                <a:gridCol w="3929432">
                  <a:extLst>
                    <a:ext uri="{9D8B030D-6E8A-4147-A177-3AD203B41FA5}">
                      <a16:colId xmlns:a16="http://schemas.microsoft.com/office/drawing/2014/main" val="20001"/>
                    </a:ext>
                  </a:extLst>
                </a:gridCol>
              </a:tblGrid>
              <a:tr h="1510146">
                <a:tc>
                  <a:txBody>
                    <a:bodyPr/>
                    <a:lstStyle/>
                    <a:p>
                      <a:r>
                        <a:rPr lang="en-GB" sz="2400" dirty="0"/>
                        <a:t>HYPERKINETIC</a:t>
                      </a:r>
                    </a:p>
                    <a:p>
                      <a:endParaRPr lang="en-GB" sz="2000" dirty="0"/>
                    </a:p>
                    <a:p>
                      <a:pPr marL="457200" marR="0" lvl="2" indent="0" algn="l" defTabSz="457200" rtl="0" eaLnBrk="1" fontAlgn="auto" latinLnBrk="0" hangingPunct="1">
                        <a:lnSpc>
                          <a:spcPct val="100000"/>
                        </a:lnSpc>
                        <a:spcBef>
                          <a:spcPts val="0"/>
                        </a:spcBef>
                        <a:spcAft>
                          <a:spcPts val="0"/>
                        </a:spcAft>
                        <a:buClrTx/>
                        <a:buSzTx/>
                        <a:buFontTx/>
                        <a:buNone/>
                        <a:defRPr/>
                      </a:pPr>
                      <a:r>
                        <a:rPr lang="en-GB" sz="2000" dirty="0"/>
                        <a:t>INCR. LV EJECTION VELOCITY</a:t>
                      </a:r>
                    </a:p>
                    <a:p>
                      <a:pPr lvl="1"/>
                      <a:r>
                        <a:rPr lang="en-GB" sz="2000" dirty="0"/>
                        <a:t>HIGH STROKE VOLUME</a:t>
                      </a:r>
                      <a:endParaRPr lang="en-IN" sz="2000" dirty="0"/>
                    </a:p>
                  </a:txBody>
                  <a:tcPr/>
                </a:tc>
                <a:tc>
                  <a:txBody>
                    <a:bodyPr/>
                    <a:lstStyle/>
                    <a:p>
                      <a:r>
                        <a:rPr lang="en-GB" sz="2400" dirty="0"/>
                        <a:t>HYPOKINETIC</a:t>
                      </a:r>
                      <a:endParaRPr lang="en-IN" sz="2400" dirty="0"/>
                    </a:p>
                  </a:txBody>
                  <a:tcPr/>
                </a:tc>
                <a:extLst>
                  <a:ext uri="{0D108BD9-81ED-4DB2-BD59-A6C34878D82A}">
                    <a16:rowId xmlns:a16="http://schemas.microsoft.com/office/drawing/2014/main" val="10000"/>
                  </a:ext>
                </a:extLst>
              </a:tr>
              <a:tr h="647205">
                <a:tc>
                  <a:txBody>
                    <a:bodyPr/>
                    <a:lstStyle/>
                    <a:p>
                      <a:pPr marL="0" marR="0" lvl="1" indent="0" algn="l" defTabSz="457200" rtl="0" eaLnBrk="1" fontAlgn="auto" latinLnBrk="0" hangingPunct="1">
                        <a:lnSpc>
                          <a:spcPct val="100000"/>
                        </a:lnSpc>
                        <a:spcBef>
                          <a:spcPts val="0"/>
                        </a:spcBef>
                        <a:spcAft>
                          <a:spcPts val="0"/>
                        </a:spcAft>
                        <a:buClrTx/>
                        <a:buSzTx/>
                        <a:buFontTx/>
                        <a:buNone/>
                        <a:defRPr/>
                      </a:pPr>
                      <a:r>
                        <a:rPr lang="en-GB" sz="1800" dirty="0"/>
                        <a:t>      AR, CHB, TA, PDA</a:t>
                      </a:r>
                    </a:p>
                    <a:p>
                      <a:pPr algn="l"/>
                      <a:endParaRPr lang="en-IN" sz="1800" dirty="0"/>
                    </a:p>
                  </a:txBody>
                  <a:tcPr/>
                </a:tc>
                <a:tc>
                  <a:txBody>
                    <a:bodyPr/>
                    <a:lstStyle/>
                    <a:p>
                      <a:pPr marL="0" indent="0">
                        <a:buNone/>
                      </a:pPr>
                      <a:r>
                        <a:rPr lang="en-GB" sz="1800" dirty="0"/>
                        <a:t>NORMAL CO - WITH SEVERE</a:t>
                      </a:r>
                      <a:r>
                        <a:rPr lang="en-GB" sz="1800" baseline="0" dirty="0"/>
                        <a:t>  </a:t>
                      </a:r>
                    </a:p>
                    <a:p>
                      <a:pPr marL="0" indent="0">
                        <a:buNone/>
                      </a:pPr>
                      <a:r>
                        <a:rPr lang="en-GB" sz="1800" baseline="0" dirty="0"/>
                        <a:t>                          </a:t>
                      </a:r>
                      <a:r>
                        <a:rPr lang="en-GB" sz="1800" dirty="0"/>
                        <a:t>VASOCONSTRICTION</a:t>
                      </a:r>
                    </a:p>
                  </a:txBody>
                  <a:tcPr/>
                </a:tc>
                <a:extLst>
                  <a:ext uri="{0D108BD9-81ED-4DB2-BD59-A6C34878D82A}">
                    <a16:rowId xmlns:a16="http://schemas.microsoft.com/office/drawing/2014/main" val="10001"/>
                  </a:ext>
                </a:extLst>
              </a:tr>
              <a:tr h="1201953">
                <a:tc>
                  <a:txBody>
                    <a:bodyPr/>
                    <a:lstStyle/>
                    <a:p>
                      <a:pPr marL="400050" lvl="1" indent="0" algn="l">
                        <a:buNone/>
                      </a:pPr>
                      <a:r>
                        <a:rPr lang="en-GB" sz="1800" dirty="0"/>
                        <a:t>S. HTN</a:t>
                      </a:r>
                    </a:p>
                  </a:txBody>
                  <a:tcPr/>
                </a:tc>
                <a:tc>
                  <a:txBody>
                    <a:bodyPr/>
                    <a:lstStyle/>
                    <a:p>
                      <a:pPr marL="0" indent="0">
                        <a:buNone/>
                      </a:pPr>
                      <a:r>
                        <a:rPr lang="en-GB" sz="1800" dirty="0"/>
                        <a:t>LOW CO </a:t>
                      </a:r>
                    </a:p>
                    <a:p>
                      <a:pPr marL="0" indent="0">
                        <a:buNone/>
                      </a:pPr>
                      <a:r>
                        <a:rPr lang="en-GB" sz="1800" baseline="0" dirty="0"/>
                        <a:t>                   </a:t>
                      </a:r>
                      <a:r>
                        <a:rPr lang="en-GB" sz="1800" dirty="0"/>
                        <a:t>HYPOTENSION</a:t>
                      </a:r>
                    </a:p>
                    <a:p>
                      <a:pPr marL="0" indent="0">
                        <a:buNone/>
                      </a:pPr>
                      <a:r>
                        <a:rPr lang="en-GB" sz="1800" dirty="0"/>
                        <a:t>                   LV DYSF</a:t>
                      </a:r>
                    </a:p>
                    <a:p>
                      <a:pPr marL="0" indent="0">
                        <a:buNone/>
                      </a:pPr>
                      <a:r>
                        <a:rPr lang="en-GB" sz="1800" dirty="0"/>
                        <a:t>                   CCF</a:t>
                      </a:r>
                    </a:p>
                  </a:txBody>
                  <a:tcPr/>
                </a:tc>
                <a:extLst>
                  <a:ext uri="{0D108BD9-81ED-4DB2-BD59-A6C34878D82A}">
                    <a16:rowId xmlns:a16="http://schemas.microsoft.com/office/drawing/2014/main" val="10002"/>
                  </a:ext>
                </a:extLst>
              </a:tr>
              <a:tr h="2588822">
                <a:tc>
                  <a:txBody>
                    <a:bodyPr/>
                    <a:lstStyle/>
                    <a:p>
                      <a:pPr marL="400050" lvl="1" indent="0">
                        <a:buNone/>
                      </a:pPr>
                      <a:r>
                        <a:rPr lang="en-GB" sz="1800" dirty="0"/>
                        <a:t>HIGH OUTPUT STATES </a:t>
                      </a:r>
                    </a:p>
                    <a:p>
                      <a:pPr marL="400050" lvl="1" indent="0">
                        <a:buNone/>
                      </a:pPr>
                      <a:r>
                        <a:rPr lang="en-GB" sz="1800" dirty="0"/>
                        <a:t>                ANEMIA</a:t>
                      </a:r>
                    </a:p>
                    <a:p>
                      <a:pPr marL="400050" lvl="1" indent="0">
                        <a:buNone/>
                      </a:pPr>
                      <a:r>
                        <a:rPr lang="en-GB" sz="1800" dirty="0"/>
                        <a:t>                ANXIETY</a:t>
                      </a:r>
                    </a:p>
                    <a:p>
                      <a:pPr marL="400050" lvl="1" indent="0">
                        <a:buNone/>
                      </a:pPr>
                      <a:r>
                        <a:rPr lang="en-GB" sz="1800" dirty="0"/>
                        <a:t>                THYROTOXICOSIS </a:t>
                      </a:r>
                    </a:p>
                    <a:p>
                      <a:pPr marL="400050" lvl="1" indent="0">
                        <a:buNone/>
                      </a:pPr>
                      <a:r>
                        <a:rPr lang="en-GB" sz="1800" dirty="0"/>
                        <a:t>                EXERCISE</a:t>
                      </a:r>
                      <a:r>
                        <a:rPr lang="en-GB" sz="1800" baseline="0" dirty="0"/>
                        <a:t> </a:t>
                      </a:r>
                    </a:p>
                    <a:p>
                      <a:pPr marL="400050" lvl="1" indent="0">
                        <a:buNone/>
                      </a:pPr>
                      <a:r>
                        <a:rPr lang="en-GB" sz="1800" dirty="0"/>
                        <a:t>                AV FISTULA </a:t>
                      </a:r>
                    </a:p>
                    <a:p>
                      <a:pPr marL="400050" lvl="1" indent="0">
                        <a:buNone/>
                      </a:pPr>
                      <a:r>
                        <a:rPr lang="en-GB" sz="1800" dirty="0"/>
                        <a:t>                PDA</a:t>
                      </a:r>
                    </a:p>
                    <a:p>
                      <a:pPr marL="400050" lvl="1" indent="0">
                        <a:buNone/>
                      </a:pPr>
                      <a:r>
                        <a:rPr lang="en-GB" sz="1800" dirty="0"/>
                        <a:t>                ALCOHOL INTAKE </a:t>
                      </a:r>
                    </a:p>
                    <a:p>
                      <a:pPr marL="400050" lvl="1" indent="0">
                        <a:buNone/>
                      </a:pPr>
                      <a:r>
                        <a:rPr lang="en-GB" sz="1800" dirty="0"/>
                        <a:t>                HOT &amp;HUMID CLIMATE</a:t>
                      </a:r>
                      <a:endParaRPr lang="en-IN" sz="1800" dirty="0"/>
                    </a:p>
                  </a:txBody>
                  <a:tcPr/>
                </a:tc>
                <a:tc>
                  <a:txBody>
                    <a:bodyPr/>
                    <a:lstStyle/>
                    <a:p>
                      <a:pPr marL="0" indent="0">
                        <a:buNone/>
                      </a:pPr>
                      <a:r>
                        <a:rPr lang="en-GB" sz="1800" dirty="0"/>
                        <a:t>RATE OF RISE</a:t>
                      </a:r>
                    </a:p>
                    <a:p>
                      <a:pPr marL="0" indent="0">
                        <a:buNone/>
                      </a:pPr>
                      <a:endParaRPr lang="en-GB" sz="1800" dirty="0"/>
                    </a:p>
                    <a:p>
                      <a:pPr marL="0" indent="0">
                        <a:buNone/>
                      </a:pPr>
                      <a:r>
                        <a:rPr lang="en-GB" sz="1800" dirty="0"/>
                        <a:t>      SLOW RISING – LVOTO</a:t>
                      </a:r>
                    </a:p>
                    <a:p>
                      <a:pPr marL="0" indent="0">
                        <a:buNone/>
                      </a:pPr>
                      <a:r>
                        <a:rPr lang="en-GB" sz="1800" dirty="0"/>
                        <a:t>      NORMAL UPSTROKE – NO LVOTO</a:t>
                      </a:r>
                    </a:p>
                    <a:p>
                      <a:pPr marL="0" indent="0">
                        <a:buNone/>
                      </a:pPr>
                      <a:r>
                        <a:rPr lang="en-GB" sz="1800" dirty="0"/>
                        <a:t>      </a:t>
                      </a:r>
                      <a:endParaRPr lang="en-IN" sz="1800" dirty="0"/>
                    </a:p>
                    <a:p>
                      <a:pPr marL="0" indent="0">
                        <a:buNone/>
                      </a:pPr>
                      <a:endParaRPr lang="en-GB" sz="18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t>D. CHARACTER &amp; CONTOUR</a:t>
            </a:r>
          </a:p>
        </p:txBody>
      </p:sp>
      <p:sp>
        <p:nvSpPr>
          <p:cNvPr id="3" name="Content Placeholder 2"/>
          <p:cNvSpPr>
            <a:spLocks noGrp="1"/>
          </p:cNvSpPr>
          <p:nvPr>
            <p:ph idx="1"/>
          </p:nvPr>
        </p:nvSpPr>
        <p:spPr>
          <a:xfrm>
            <a:off x="1103312" y="1359674"/>
            <a:ext cx="8946541" cy="4888726"/>
          </a:xfrm>
        </p:spPr>
        <p:txBody>
          <a:bodyPr>
            <a:normAutofit/>
          </a:bodyPr>
          <a:lstStyle/>
          <a:p>
            <a:pPr>
              <a:lnSpc>
                <a:spcPct val="150000"/>
              </a:lnSpc>
            </a:pPr>
            <a:r>
              <a:rPr lang="en-GB" sz="1800" dirty="0"/>
              <a:t>BEST……CAROTID</a:t>
            </a:r>
          </a:p>
          <a:p>
            <a:pPr>
              <a:lnSpc>
                <a:spcPct val="150000"/>
              </a:lnSpc>
            </a:pPr>
            <a:r>
              <a:rPr lang="en-GB" sz="2000" dirty="0"/>
              <a:t>The palpable pulse reflects the merging of the </a:t>
            </a:r>
            <a:r>
              <a:rPr lang="en-GB" sz="2000" b="1" dirty="0" err="1">
                <a:solidFill>
                  <a:srgbClr val="0070C0"/>
                </a:solidFill>
              </a:rPr>
              <a:t>antegrade</a:t>
            </a:r>
            <a:r>
              <a:rPr lang="en-GB" sz="2000" b="1" dirty="0">
                <a:solidFill>
                  <a:srgbClr val="0070C0"/>
                </a:solidFill>
              </a:rPr>
              <a:t> pulsatile flow </a:t>
            </a:r>
            <a:r>
              <a:rPr lang="en-GB" sz="2000" dirty="0"/>
              <a:t>of blood and the </a:t>
            </a:r>
            <a:r>
              <a:rPr lang="en-GB" sz="2000" b="1" dirty="0">
                <a:solidFill>
                  <a:srgbClr val="0070C0"/>
                </a:solidFill>
              </a:rPr>
              <a:t>propagated pulse returning from the periphery</a:t>
            </a:r>
            <a:r>
              <a:rPr lang="en-GB" sz="2000" dirty="0">
                <a:solidFill>
                  <a:schemeClr val="accent3"/>
                </a:solidFill>
              </a:rPr>
              <a:t>.</a:t>
            </a:r>
          </a:p>
          <a:p>
            <a:pPr>
              <a:lnSpc>
                <a:spcPct val="150000"/>
              </a:lnSpc>
            </a:pPr>
            <a:endParaRPr lang="en-GB" sz="1600" b="1" dirty="0">
              <a:solidFill>
                <a:schemeClr val="accent3"/>
              </a:solidFill>
            </a:endParaRPr>
          </a:p>
          <a:p>
            <a:pPr>
              <a:lnSpc>
                <a:spcPct val="150000"/>
              </a:lnSpc>
            </a:pPr>
            <a:r>
              <a:rPr lang="en-GB" sz="2000" u="sng" dirty="0"/>
              <a:t>The contour depends on </a:t>
            </a:r>
            <a:r>
              <a:rPr lang="en-GB" sz="1600" dirty="0"/>
              <a:t>:</a:t>
            </a:r>
          </a:p>
          <a:p>
            <a:pPr lvl="2">
              <a:lnSpc>
                <a:spcPct val="150000"/>
              </a:lnSpc>
              <a:buFont typeface="Wingdings" panose="05000000000000000000" pitchFamily="2" charset="2"/>
              <a:buChar char="Ø"/>
            </a:pPr>
            <a:r>
              <a:rPr lang="en-GB" sz="1800" b="1" dirty="0">
                <a:solidFill>
                  <a:schemeClr val="accent6">
                    <a:lumMod val="75000"/>
                  </a:schemeClr>
                </a:solidFill>
              </a:rPr>
              <a:t>STROKE VOLUME</a:t>
            </a:r>
          </a:p>
          <a:p>
            <a:pPr lvl="2">
              <a:lnSpc>
                <a:spcPct val="150000"/>
              </a:lnSpc>
              <a:buFont typeface="Wingdings" panose="05000000000000000000" pitchFamily="2" charset="2"/>
              <a:buChar char="Ø"/>
            </a:pPr>
            <a:r>
              <a:rPr lang="en-GB" sz="1800" b="1" dirty="0">
                <a:solidFill>
                  <a:schemeClr val="accent6">
                    <a:lumMod val="75000"/>
                  </a:schemeClr>
                </a:solidFill>
              </a:rPr>
              <a:t>EJECTION VELOCITY</a:t>
            </a:r>
          </a:p>
          <a:p>
            <a:pPr lvl="2">
              <a:lnSpc>
                <a:spcPct val="150000"/>
              </a:lnSpc>
              <a:buFont typeface="Wingdings" panose="05000000000000000000" pitchFamily="2" charset="2"/>
              <a:buChar char="Ø"/>
            </a:pPr>
            <a:r>
              <a:rPr lang="en-GB" sz="1800" b="1" dirty="0">
                <a:solidFill>
                  <a:schemeClr val="accent6">
                    <a:lumMod val="75000"/>
                  </a:schemeClr>
                </a:solidFill>
              </a:rPr>
              <a:t>VASCULAR COMPLIANCE</a:t>
            </a:r>
          </a:p>
          <a:p>
            <a:pPr lvl="2">
              <a:lnSpc>
                <a:spcPct val="150000"/>
              </a:lnSpc>
              <a:buFont typeface="Wingdings" panose="05000000000000000000" pitchFamily="2" charset="2"/>
              <a:buChar char="Ø"/>
            </a:pPr>
            <a:r>
              <a:rPr lang="en-GB" sz="1800" b="1" dirty="0">
                <a:solidFill>
                  <a:schemeClr val="accent6">
                    <a:lumMod val="75000"/>
                  </a:schemeClr>
                </a:solidFill>
              </a:rPr>
              <a:t>SYSTEMIC RESISTANCE</a:t>
            </a:r>
          </a:p>
          <a:p>
            <a:pPr>
              <a:lnSpc>
                <a:spcPct val="150000"/>
              </a:lnSpc>
            </a:pPr>
            <a:endParaRPr lang="en-IN"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217" y="79934"/>
            <a:ext cx="9404985" cy="710565"/>
          </a:xfrm>
        </p:spPr>
        <p:txBody>
          <a:bodyPr/>
          <a:lstStyle/>
          <a:p>
            <a:r>
              <a:rPr lang="en-GB" sz="2000" b="1" i="1" u="sng" dirty="0"/>
              <a:t>SPECIFIC CONDITIONS</a:t>
            </a:r>
            <a:endParaRPr lang="en-IN" sz="2000" b="1" i="1" u="sng" dirty="0"/>
          </a:p>
        </p:txBody>
      </p:sp>
      <p:sp>
        <p:nvSpPr>
          <p:cNvPr id="3" name="Content Placeholder 2"/>
          <p:cNvSpPr>
            <a:spLocks noGrp="1"/>
          </p:cNvSpPr>
          <p:nvPr>
            <p:ph sz="half" idx="1"/>
          </p:nvPr>
        </p:nvSpPr>
        <p:spPr>
          <a:xfrm>
            <a:off x="409575" y="683812"/>
            <a:ext cx="5136515" cy="6024806"/>
          </a:xfrm>
        </p:spPr>
        <p:txBody>
          <a:bodyPr>
            <a:normAutofit lnSpcReduction="10000"/>
          </a:bodyPr>
          <a:lstStyle/>
          <a:p>
            <a:r>
              <a:rPr lang="en-GB" sz="2000" b="1" u="sng" dirty="0"/>
              <a:t>PULSUS PARADOXUS</a:t>
            </a:r>
            <a:r>
              <a:rPr lang="en-GB" sz="2000" b="1" dirty="0"/>
              <a:t>  </a:t>
            </a:r>
            <a:r>
              <a:rPr lang="en-GB" sz="2000" dirty="0"/>
              <a:t>: </a:t>
            </a:r>
          </a:p>
          <a:p>
            <a:pPr marL="0" indent="0">
              <a:buNone/>
            </a:pPr>
            <a:r>
              <a:rPr lang="en-GB" sz="1600" dirty="0"/>
              <a:t>        </a:t>
            </a:r>
            <a:r>
              <a:rPr lang="en-GB" sz="2000" dirty="0"/>
              <a:t>Term coined by </a:t>
            </a:r>
            <a:r>
              <a:rPr lang="en-GB" sz="2000" b="1" dirty="0">
                <a:solidFill>
                  <a:srgbClr val="C00000"/>
                </a:solidFill>
              </a:rPr>
              <a:t>Adolph </a:t>
            </a:r>
            <a:r>
              <a:rPr lang="en-GB" sz="2000" b="1" dirty="0" err="1">
                <a:solidFill>
                  <a:srgbClr val="C00000"/>
                </a:solidFill>
              </a:rPr>
              <a:t>kussmaul</a:t>
            </a:r>
            <a:r>
              <a:rPr lang="en-GB" sz="2000" b="1" dirty="0">
                <a:solidFill>
                  <a:srgbClr val="C00000"/>
                </a:solidFill>
              </a:rPr>
              <a:t> </a:t>
            </a:r>
            <a:r>
              <a:rPr lang="en-GB" sz="2000" dirty="0"/>
              <a:t>in 1873</a:t>
            </a:r>
          </a:p>
          <a:p>
            <a:pPr marL="457200" lvl="1" indent="0">
              <a:buNone/>
            </a:pPr>
            <a:endParaRPr lang="en-GB" sz="2000" dirty="0"/>
          </a:p>
          <a:p>
            <a:pPr marL="457200" lvl="1" indent="0">
              <a:buNone/>
            </a:pPr>
            <a:r>
              <a:rPr lang="en-GB" sz="2000" dirty="0"/>
              <a:t>Marked inspiratory fall in </a:t>
            </a:r>
            <a:r>
              <a:rPr lang="en-GB" sz="2000" dirty="0" err="1"/>
              <a:t>sbp</a:t>
            </a:r>
            <a:r>
              <a:rPr lang="en-GB" sz="2000" dirty="0"/>
              <a:t> by</a:t>
            </a:r>
          </a:p>
          <a:p>
            <a:pPr marL="457200" lvl="1" indent="0">
              <a:buNone/>
            </a:pPr>
            <a:r>
              <a:rPr lang="en-GB" sz="2000" b="1" dirty="0"/>
              <a:t>               </a:t>
            </a:r>
            <a:r>
              <a:rPr lang="en-GB" sz="2000" b="1" dirty="0">
                <a:solidFill>
                  <a:srgbClr val="C00000"/>
                </a:solidFill>
              </a:rPr>
              <a:t>&gt; 10 </a:t>
            </a:r>
            <a:r>
              <a:rPr lang="en-GB" sz="2000" b="1" dirty="0" err="1">
                <a:solidFill>
                  <a:srgbClr val="C00000"/>
                </a:solidFill>
              </a:rPr>
              <a:t>mmhg</a:t>
            </a:r>
            <a:r>
              <a:rPr lang="en-GB" altLang="en-IN" sz="2000" b="1" dirty="0">
                <a:solidFill>
                  <a:srgbClr val="C00000"/>
                </a:solidFill>
              </a:rPr>
              <a:t>           </a:t>
            </a:r>
          </a:p>
          <a:p>
            <a:pPr marL="457200" lvl="1" indent="0">
              <a:buNone/>
            </a:pPr>
            <a:endParaRPr lang="en-GB" altLang="en-IN" sz="2000" dirty="0"/>
          </a:p>
          <a:p>
            <a:pPr marL="457200" lvl="1" indent="0">
              <a:buNone/>
            </a:pPr>
            <a:r>
              <a:rPr lang="en-GB" altLang="en-IN" sz="2000" dirty="0"/>
              <a:t>Exaggeration of a normal </a:t>
            </a:r>
            <a:r>
              <a:rPr lang="en-GB" altLang="en-IN" sz="2000" b="1" dirty="0">
                <a:solidFill>
                  <a:schemeClr val="accent6"/>
                </a:solidFill>
              </a:rPr>
              <a:t>physiological phenomenon</a:t>
            </a:r>
          </a:p>
          <a:p>
            <a:pPr marL="914400" lvl="2" indent="0">
              <a:buNone/>
            </a:pPr>
            <a:endParaRPr lang="en-GB" altLang="en-IN" dirty="0"/>
          </a:p>
          <a:p>
            <a:pPr marL="914400" lvl="2" indent="0">
              <a:buNone/>
            </a:pPr>
            <a:r>
              <a:rPr lang="en-GB" altLang="en-IN" sz="2400" u="sng" dirty="0"/>
              <a:t>Associated conditions : </a:t>
            </a:r>
          </a:p>
          <a:p>
            <a:pPr marL="914400" lvl="2" indent="0">
              <a:buNone/>
            </a:pPr>
            <a:r>
              <a:rPr lang="en-GB" altLang="en-IN" dirty="0"/>
              <a:t>       1) Cardiac </a:t>
            </a:r>
            <a:r>
              <a:rPr lang="en-GB" altLang="en-IN" dirty="0" err="1"/>
              <a:t>tamponade</a:t>
            </a:r>
            <a:endParaRPr lang="en-GB" altLang="en-IN" dirty="0"/>
          </a:p>
          <a:p>
            <a:pPr marL="914400" lvl="2" indent="0">
              <a:buNone/>
            </a:pPr>
            <a:r>
              <a:rPr lang="en-GB" altLang="en-IN" dirty="0"/>
              <a:t>       2) Constrictive pericarditis</a:t>
            </a:r>
          </a:p>
          <a:p>
            <a:pPr marL="914400" lvl="2" indent="0">
              <a:buNone/>
            </a:pPr>
            <a:r>
              <a:rPr lang="en-GB" altLang="en-IN" dirty="0"/>
              <a:t>       3) Severe </a:t>
            </a:r>
            <a:r>
              <a:rPr lang="en-GB" altLang="en-IN" dirty="0" err="1"/>
              <a:t>chf</a:t>
            </a:r>
            <a:endParaRPr lang="en-GB" altLang="en-IN" dirty="0"/>
          </a:p>
          <a:p>
            <a:pPr marL="914400" lvl="2" indent="0">
              <a:buNone/>
            </a:pPr>
            <a:r>
              <a:rPr lang="en-GB" altLang="en-IN" dirty="0"/>
              <a:t>       4) RV</a:t>
            </a:r>
            <a:r>
              <a:rPr lang="en-GB" dirty="0"/>
              <a:t> infarct</a:t>
            </a:r>
            <a:endParaRPr lang="en-IN" dirty="0"/>
          </a:p>
          <a:p>
            <a:pPr marL="914400" lvl="2" indent="0">
              <a:buNone/>
            </a:pPr>
            <a:r>
              <a:rPr lang="en-GB" altLang="en-IN" dirty="0"/>
              <a:t>       5) Asthma</a:t>
            </a:r>
          </a:p>
          <a:p>
            <a:pPr marL="914400" lvl="2" indent="0">
              <a:buNone/>
            </a:pPr>
            <a:r>
              <a:rPr lang="en-GB" altLang="en-IN" dirty="0"/>
              <a:t>       6) Emphysema</a:t>
            </a:r>
          </a:p>
          <a:p>
            <a:pPr marL="914400" lvl="2" indent="0">
              <a:buNone/>
            </a:pPr>
            <a:r>
              <a:rPr lang="en-GB" altLang="en-IN" dirty="0"/>
              <a:t>       7) Obesity, Pregnancy</a:t>
            </a:r>
          </a:p>
          <a:p>
            <a:pPr marL="914400" lvl="2" indent="0">
              <a:buNone/>
            </a:pPr>
            <a:r>
              <a:rPr lang="en-GB" altLang="en-IN" dirty="0"/>
              <a:t>       8) </a:t>
            </a:r>
            <a:r>
              <a:rPr lang="en-GB" altLang="en-IN" dirty="0" err="1"/>
              <a:t>Pulm</a:t>
            </a:r>
            <a:r>
              <a:rPr lang="en-GB" altLang="en-IN" dirty="0"/>
              <a:t> embolism	</a:t>
            </a:r>
          </a:p>
          <a:p>
            <a:pPr marL="914400" lvl="2" indent="0">
              <a:buNone/>
            </a:pPr>
            <a:r>
              <a:rPr lang="en-GB" dirty="0"/>
              <a:t>       9) SVC obstruction</a:t>
            </a:r>
            <a:endParaRPr lang="en-IN" dirty="0"/>
          </a:p>
        </p:txBody>
      </p:sp>
      <p:pic>
        <p:nvPicPr>
          <p:cNvPr id="100" name="Content Placeholder 99"/>
          <p:cNvPicPr>
            <a:picLocks noGrp="1"/>
          </p:cNvPicPr>
          <p:nvPr>
            <p:ph sz="half" idx="2"/>
          </p:nvPr>
        </p:nvPicPr>
        <p:blipFill>
          <a:blip r:embed="rId3"/>
          <a:stretch>
            <a:fillRect/>
          </a:stretch>
        </p:blipFill>
        <p:spPr>
          <a:xfrm>
            <a:off x="5835650" y="1363345"/>
            <a:ext cx="6115050" cy="486473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1063690" y="452718"/>
            <a:ext cx="9098131" cy="5795681"/>
          </a:xfrm>
        </p:spPr>
        <p:txBody>
          <a:bodyPr/>
          <a:lstStyle/>
          <a:p>
            <a:pPr marL="0" indent="0">
              <a:buNone/>
            </a:pPr>
            <a:r>
              <a:rPr lang="en-GB" dirty="0"/>
              <a:t>MEASURING PULSUS PARADOXUS…..</a:t>
            </a:r>
          </a:p>
          <a:p>
            <a:endParaRPr lang="en-GB" dirty="0"/>
          </a:p>
          <a:p>
            <a:pPr marL="0" indent="0">
              <a:buNone/>
            </a:pPr>
            <a:endParaRPr lang="en-IN" dirty="0"/>
          </a:p>
        </p:txBody>
      </p:sp>
      <p:pic>
        <p:nvPicPr>
          <p:cNvPr id="4" name="Picture 3"/>
          <p:cNvPicPr>
            <a:picLocks noChangeAspect="1"/>
          </p:cNvPicPr>
          <p:nvPr/>
        </p:nvPicPr>
        <p:blipFill>
          <a:blip r:embed="rId2"/>
          <a:stretch>
            <a:fillRect/>
          </a:stretch>
        </p:blipFill>
        <p:spPr>
          <a:xfrm>
            <a:off x="1580300" y="1407380"/>
            <a:ext cx="8064909" cy="491959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90" y="333375"/>
            <a:ext cx="11177044" cy="763905"/>
          </a:xfrm>
        </p:spPr>
        <p:txBody>
          <a:bodyPr>
            <a:noAutofit/>
          </a:bodyPr>
          <a:lstStyle/>
          <a:p>
            <a:r>
              <a:rPr lang="en-GB" altLang="en-IN" sz="2800" dirty="0"/>
              <a:t>    </a:t>
            </a:r>
            <a:r>
              <a:rPr lang="en-GB" altLang="en-IN" sz="2400" b="1" dirty="0"/>
              <a:t>1) CARDIAC TAMPONADE                                                  2)  CONSTRICTIVE PERICARDITIS</a:t>
            </a:r>
            <a:endParaRPr lang="en-GB" altLang="en-IN" sz="3200" b="1" dirty="0"/>
          </a:p>
        </p:txBody>
      </p:sp>
      <p:pic>
        <p:nvPicPr>
          <p:cNvPr id="4" name="Content Placeholder 3" descr="images_large_10.1177_2048872620939341-fig4"/>
          <p:cNvPicPr>
            <a:picLocks noGrp="1" noChangeAspect="1"/>
          </p:cNvPicPr>
          <p:nvPr>
            <p:ph idx="1"/>
          </p:nvPr>
        </p:nvPicPr>
        <p:blipFill>
          <a:blip r:embed="rId3"/>
          <a:stretch>
            <a:fillRect/>
          </a:stretch>
        </p:blipFill>
        <p:spPr>
          <a:xfrm>
            <a:off x="85467" y="1448554"/>
            <a:ext cx="5514780" cy="3380566"/>
          </a:xfrm>
          <a:prstGeom prst="rect">
            <a:avLst/>
          </a:prstGeom>
        </p:spPr>
      </p:pic>
      <p:pic>
        <p:nvPicPr>
          <p:cNvPr id="3" name="Picture 2"/>
          <p:cNvPicPr>
            <a:picLocks noChangeAspect="1"/>
          </p:cNvPicPr>
          <p:nvPr/>
        </p:nvPicPr>
        <p:blipFill>
          <a:blip r:embed="rId4"/>
          <a:stretch>
            <a:fillRect/>
          </a:stretch>
        </p:blipFill>
        <p:spPr>
          <a:xfrm>
            <a:off x="4657603" y="5011920"/>
            <a:ext cx="3190993" cy="1513229"/>
          </a:xfrm>
          <a:prstGeom prst="rect">
            <a:avLst/>
          </a:prstGeom>
        </p:spPr>
      </p:pic>
      <p:pic>
        <p:nvPicPr>
          <p:cNvPr id="7" name="Picture 6"/>
          <p:cNvPicPr>
            <a:picLocks noChangeAspect="1"/>
          </p:cNvPicPr>
          <p:nvPr/>
        </p:nvPicPr>
        <p:blipFill>
          <a:blip r:embed="rId5"/>
          <a:stretch>
            <a:fillRect/>
          </a:stretch>
        </p:blipFill>
        <p:spPr>
          <a:xfrm>
            <a:off x="6753886" y="1402916"/>
            <a:ext cx="5166052" cy="342620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31" y="325848"/>
            <a:ext cx="9189652" cy="549146"/>
          </a:xfrm>
        </p:spPr>
        <p:txBody>
          <a:bodyPr/>
          <a:lstStyle/>
          <a:p>
            <a:r>
              <a:rPr lang="en-US" sz="2000" dirty="0"/>
              <a:t>  </a:t>
            </a:r>
          </a:p>
        </p:txBody>
      </p:sp>
      <p:sp>
        <p:nvSpPr>
          <p:cNvPr id="3" name="Content Placeholder 2"/>
          <p:cNvSpPr>
            <a:spLocks noGrp="1"/>
          </p:cNvSpPr>
          <p:nvPr>
            <p:ph idx="1"/>
          </p:nvPr>
        </p:nvSpPr>
        <p:spPr>
          <a:xfrm>
            <a:off x="590387" y="874994"/>
            <a:ext cx="6214450" cy="5063411"/>
          </a:xfrm>
        </p:spPr>
        <p:txBody>
          <a:bodyPr>
            <a:normAutofit lnSpcReduction="10000"/>
          </a:bodyPr>
          <a:lstStyle/>
          <a:p>
            <a:pPr marL="0" indent="0">
              <a:buNone/>
            </a:pPr>
            <a:endParaRPr lang="en-US" sz="1800" dirty="0"/>
          </a:p>
          <a:p>
            <a:pPr marL="0" indent="0">
              <a:buNone/>
            </a:pPr>
            <a:endParaRPr lang="en-US" sz="1800" dirty="0"/>
          </a:p>
          <a:p>
            <a:pPr marL="0" indent="0">
              <a:buNone/>
            </a:pPr>
            <a:r>
              <a:rPr lang="en-US" sz="2400" dirty="0"/>
              <a:t>3) ASTHMA &amp; EMPHYSEMA</a:t>
            </a:r>
          </a:p>
          <a:p>
            <a:pPr lvl="1">
              <a:lnSpc>
                <a:spcPct val="150000"/>
              </a:lnSpc>
            </a:pPr>
            <a:r>
              <a:rPr lang="en-US" dirty="0" err="1"/>
              <a:t>Pulsus</a:t>
            </a:r>
            <a:r>
              <a:rPr lang="en-US" dirty="0"/>
              <a:t> </a:t>
            </a:r>
            <a:r>
              <a:rPr lang="en-US" dirty="0" err="1"/>
              <a:t>paradoxus</a:t>
            </a:r>
            <a:r>
              <a:rPr lang="en-US" dirty="0"/>
              <a:t> with modest fall (&lt;15mmhg)</a:t>
            </a:r>
          </a:p>
          <a:p>
            <a:pPr lvl="1">
              <a:lnSpc>
                <a:spcPct val="150000"/>
              </a:lnSpc>
            </a:pPr>
            <a:r>
              <a:rPr lang="en-US" dirty="0"/>
              <a:t>Not palpable</a:t>
            </a:r>
          </a:p>
          <a:p>
            <a:endParaRPr lang="en-US" sz="1800" dirty="0"/>
          </a:p>
          <a:p>
            <a:endParaRPr lang="en-US" sz="1800" dirty="0"/>
          </a:p>
          <a:p>
            <a:pPr marL="0" indent="0">
              <a:buNone/>
            </a:pPr>
            <a:r>
              <a:rPr lang="en-US" sz="2400" dirty="0"/>
              <a:t>4) OBESITY </a:t>
            </a:r>
            <a:endParaRPr lang="en-US" dirty="0"/>
          </a:p>
          <a:p>
            <a:pPr lvl="1">
              <a:lnSpc>
                <a:spcPct val="150000"/>
              </a:lnSpc>
            </a:pPr>
            <a:r>
              <a:rPr lang="en-US" dirty="0"/>
              <a:t>Increased work of breathing &amp; ITP fluctuation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947" y="1519833"/>
            <a:ext cx="5690829" cy="41391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9247"/>
          </a:xfrm>
        </p:spPr>
        <p:txBody>
          <a:bodyPr/>
          <a:lstStyle/>
          <a:p>
            <a:r>
              <a:rPr lang="en-GB" dirty="0"/>
              <a:t>DEFINITION</a:t>
            </a:r>
            <a:endParaRPr lang="en-IN" dirty="0"/>
          </a:p>
        </p:txBody>
      </p:sp>
      <p:graphicFrame>
        <p:nvGraphicFramePr>
          <p:cNvPr id="6" name="Content Placeholder 5"/>
          <p:cNvGraphicFramePr>
            <a:graphicFrameLocks noGrp="1"/>
          </p:cNvGraphicFramePr>
          <p:nvPr>
            <p:ph idx="1"/>
          </p:nvPr>
        </p:nvGraphicFramePr>
        <p:xfrm>
          <a:off x="1103312" y="1383528"/>
          <a:ext cx="9535533" cy="515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66" y="0"/>
            <a:ext cx="9404723" cy="1400530"/>
          </a:xfrm>
        </p:spPr>
        <p:txBody>
          <a:bodyPr/>
          <a:lstStyle/>
          <a:p>
            <a:r>
              <a:rPr lang="en-GB" dirty="0"/>
              <a:t> </a:t>
            </a:r>
            <a:endParaRPr lang="en-IN" dirty="0"/>
          </a:p>
        </p:txBody>
      </p:sp>
      <p:sp>
        <p:nvSpPr>
          <p:cNvPr id="3" name="Content Placeholder 2"/>
          <p:cNvSpPr>
            <a:spLocks noGrp="1"/>
          </p:cNvSpPr>
          <p:nvPr>
            <p:ph idx="1"/>
          </p:nvPr>
        </p:nvSpPr>
        <p:spPr>
          <a:xfrm>
            <a:off x="403516" y="744278"/>
            <a:ext cx="4870233" cy="5591585"/>
          </a:xfrm>
        </p:spPr>
        <p:txBody>
          <a:bodyPr/>
          <a:lstStyle/>
          <a:p>
            <a:r>
              <a:rPr lang="en-IN" sz="2400" b="1" u="sng" dirty="0"/>
              <a:t>REVERSE PULSUS PARADOXUS </a:t>
            </a:r>
            <a:r>
              <a:rPr lang="en-IN" sz="2400" b="1" dirty="0"/>
              <a:t>:</a:t>
            </a:r>
          </a:p>
          <a:p>
            <a:endParaRPr lang="en-IN" dirty="0"/>
          </a:p>
          <a:p>
            <a:pPr marL="0" indent="0">
              <a:lnSpc>
                <a:spcPct val="150000"/>
              </a:lnSpc>
              <a:buNone/>
            </a:pPr>
            <a:r>
              <a:rPr lang="en-IN" sz="2000" dirty="0"/>
              <a:t>              </a:t>
            </a:r>
            <a:r>
              <a:rPr lang="en-IN" sz="2400" dirty="0"/>
              <a:t>Increase in SBP with inspiration</a:t>
            </a:r>
          </a:p>
          <a:p>
            <a:pPr marL="0" indent="0">
              <a:lnSpc>
                <a:spcPct val="150000"/>
              </a:lnSpc>
              <a:buNone/>
            </a:pPr>
            <a:endParaRPr lang="en-IN" sz="2400" dirty="0"/>
          </a:p>
          <a:p>
            <a:pPr lvl="1">
              <a:lnSpc>
                <a:spcPct val="150000"/>
              </a:lnSpc>
            </a:pPr>
            <a:r>
              <a:rPr lang="en-GB" dirty="0"/>
              <a:t>HOCM</a:t>
            </a:r>
            <a:endParaRPr lang="en-IN" dirty="0"/>
          </a:p>
          <a:p>
            <a:pPr lvl="1">
              <a:lnSpc>
                <a:spcPct val="150000"/>
              </a:lnSpc>
            </a:pPr>
            <a:r>
              <a:rPr lang="en-IN" dirty="0" err="1"/>
              <a:t>Isorhythmic</a:t>
            </a:r>
            <a:r>
              <a:rPr lang="en-IN" dirty="0"/>
              <a:t> </a:t>
            </a:r>
            <a:r>
              <a:rPr lang="en-IN" dirty="0" err="1"/>
              <a:t>atrioventricular</a:t>
            </a:r>
            <a:r>
              <a:rPr lang="en-IN" dirty="0"/>
              <a:t> (AV) dissociation</a:t>
            </a:r>
          </a:p>
          <a:p>
            <a:pPr lvl="1">
              <a:lnSpc>
                <a:spcPct val="150000"/>
              </a:lnSpc>
            </a:pPr>
            <a:r>
              <a:rPr lang="en-IN" dirty="0"/>
              <a:t>Intermittent positive pressure ventilation (IPPV)</a:t>
            </a:r>
          </a:p>
        </p:txBody>
      </p:sp>
      <p:pic>
        <p:nvPicPr>
          <p:cNvPr id="4" name="Picture 3"/>
          <p:cNvPicPr>
            <a:picLocks noChangeAspect="1"/>
          </p:cNvPicPr>
          <p:nvPr/>
        </p:nvPicPr>
        <p:blipFill>
          <a:blip r:embed="rId3"/>
          <a:stretch>
            <a:fillRect/>
          </a:stretch>
        </p:blipFill>
        <p:spPr>
          <a:xfrm>
            <a:off x="5441699" y="1233376"/>
            <a:ext cx="6471710" cy="453019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73649"/>
          </a:xfrm>
        </p:spPr>
        <p:txBody>
          <a:bodyPr>
            <a:normAutofit fontScale="90000"/>
          </a:bodyPr>
          <a:lstStyle/>
          <a:p>
            <a:r>
              <a:rPr lang="en-US" dirty="0"/>
              <a:t> </a:t>
            </a:r>
          </a:p>
        </p:txBody>
      </p:sp>
      <p:sp>
        <p:nvSpPr>
          <p:cNvPr id="3" name="Content Placeholder 2"/>
          <p:cNvSpPr>
            <a:spLocks noGrp="1"/>
          </p:cNvSpPr>
          <p:nvPr>
            <p:ph idx="1"/>
          </p:nvPr>
        </p:nvSpPr>
        <p:spPr>
          <a:xfrm>
            <a:off x="1103312" y="452718"/>
            <a:ext cx="8946541" cy="5795681"/>
          </a:xfrm>
        </p:spPr>
        <p:txBody>
          <a:bodyPr>
            <a:normAutofit lnSpcReduction="10000"/>
          </a:bodyPr>
          <a:lstStyle/>
          <a:p>
            <a:r>
              <a:rPr lang="en-US" sz="2400" b="1" u="sng" dirty="0"/>
              <a:t>PULSUS PARVUS :</a:t>
            </a:r>
          </a:p>
          <a:p>
            <a:endParaRPr lang="en-US" sz="2400" b="1" u="sng" dirty="0"/>
          </a:p>
          <a:p>
            <a:pPr marL="400050" lvl="1" indent="0">
              <a:lnSpc>
                <a:spcPct val="150000"/>
              </a:lnSpc>
              <a:buNone/>
            </a:pPr>
            <a:r>
              <a:rPr lang="en-US" dirty="0"/>
              <a:t>Slow rising     low volume</a:t>
            </a:r>
          </a:p>
          <a:p>
            <a:pPr marL="400050" lvl="1" indent="0">
              <a:lnSpc>
                <a:spcPct val="150000"/>
              </a:lnSpc>
              <a:buNone/>
            </a:pPr>
            <a:r>
              <a:rPr lang="en-US" dirty="0"/>
              <a:t>Best…carotid</a:t>
            </a:r>
          </a:p>
          <a:p>
            <a:pPr marL="400050" lvl="1" indent="0">
              <a:lnSpc>
                <a:spcPct val="150000"/>
              </a:lnSpc>
              <a:buNone/>
            </a:pPr>
            <a:r>
              <a:rPr lang="en-US" b="1" dirty="0">
                <a:solidFill>
                  <a:srgbClr val="FF0000"/>
                </a:solidFill>
              </a:rPr>
              <a:t>Severe AS </a:t>
            </a:r>
            <a:r>
              <a:rPr lang="en-US" dirty="0"/>
              <a:t>, </a:t>
            </a:r>
            <a:r>
              <a:rPr lang="en-US" b="1" dirty="0">
                <a:solidFill>
                  <a:srgbClr val="FF0000"/>
                </a:solidFill>
              </a:rPr>
              <a:t>heart failure</a:t>
            </a:r>
          </a:p>
          <a:p>
            <a:pPr marL="0" indent="0">
              <a:buNone/>
            </a:pPr>
            <a:endParaRPr lang="en-US" sz="1800" dirty="0"/>
          </a:p>
          <a:p>
            <a:r>
              <a:rPr lang="en-US" sz="2400" b="1" u="sng" dirty="0"/>
              <a:t>PULSUS TARDUS :</a:t>
            </a:r>
          </a:p>
          <a:p>
            <a:endParaRPr lang="en-US" sz="2400" b="1" dirty="0"/>
          </a:p>
          <a:p>
            <a:pPr marL="400050" lvl="1" indent="0">
              <a:lnSpc>
                <a:spcPct val="150000"/>
              </a:lnSpc>
              <a:buNone/>
            </a:pPr>
            <a:r>
              <a:rPr lang="en-US" dirty="0"/>
              <a:t>Late peaking, near to S2</a:t>
            </a:r>
          </a:p>
          <a:p>
            <a:pPr marL="400050" lvl="1" indent="0">
              <a:lnSpc>
                <a:spcPct val="150000"/>
              </a:lnSpc>
              <a:buNone/>
            </a:pPr>
            <a:r>
              <a:rPr lang="en-US" dirty="0"/>
              <a:t>Best...</a:t>
            </a:r>
            <a:r>
              <a:rPr lang="en-US" dirty="0" err="1"/>
              <a:t>Simultaneuos</a:t>
            </a:r>
            <a:r>
              <a:rPr lang="en-US" dirty="0"/>
              <a:t> auscultation and carotid palpation</a:t>
            </a:r>
          </a:p>
          <a:p>
            <a:pPr marL="400050" lvl="1" indent="0">
              <a:lnSpc>
                <a:spcPct val="150000"/>
              </a:lnSpc>
              <a:buNone/>
            </a:pPr>
            <a:r>
              <a:rPr lang="en-US" dirty="0"/>
              <a:t>In </a:t>
            </a:r>
            <a:r>
              <a:rPr lang="en-US" b="1" dirty="0">
                <a:solidFill>
                  <a:srgbClr val="FF0000"/>
                </a:solidFill>
              </a:rPr>
              <a:t>fixed</a:t>
            </a:r>
            <a:r>
              <a:rPr lang="en-US" b="1" dirty="0"/>
              <a:t> </a:t>
            </a:r>
            <a:r>
              <a:rPr lang="en-US" b="1" dirty="0">
                <a:solidFill>
                  <a:srgbClr val="FF0000"/>
                </a:solidFill>
              </a:rPr>
              <a:t>LVOT obstruction</a:t>
            </a:r>
          </a:p>
          <a:p>
            <a:pPr marL="0" indent="0">
              <a:buNone/>
            </a:pPr>
            <a:endParaRPr lang="en-US" sz="1800" dirty="0"/>
          </a:p>
          <a:p>
            <a:pPr marL="0" indent="0">
              <a:buNone/>
            </a:pPr>
            <a:endParaRPr lang="en-US" sz="1800" dirty="0"/>
          </a:p>
        </p:txBody>
      </p:sp>
      <p:pic>
        <p:nvPicPr>
          <p:cNvPr id="4" name="Picture 3"/>
          <p:cNvPicPr>
            <a:picLocks noChangeAspect="1"/>
          </p:cNvPicPr>
          <p:nvPr/>
        </p:nvPicPr>
        <p:blipFill>
          <a:blip r:embed="rId3"/>
          <a:stretch>
            <a:fillRect/>
          </a:stretch>
        </p:blipFill>
        <p:spPr>
          <a:xfrm>
            <a:off x="6672939" y="452718"/>
            <a:ext cx="5203629" cy="311982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838200" y="1255257"/>
            <a:ext cx="10515600" cy="4351338"/>
          </a:xfrm>
        </p:spPr>
        <p:txBody>
          <a:bodyPr/>
          <a:lstStyle/>
          <a:p>
            <a:r>
              <a:rPr lang="en-US" sz="2400" b="1" u="sng" dirty="0"/>
              <a:t>ANACROTIC PULSE : </a:t>
            </a:r>
          </a:p>
          <a:p>
            <a:endParaRPr lang="en-US" sz="2400" b="1" dirty="0"/>
          </a:p>
          <a:p>
            <a:pPr marL="400050" lvl="1" indent="0">
              <a:lnSpc>
                <a:spcPct val="150000"/>
              </a:lnSpc>
              <a:buNone/>
            </a:pPr>
            <a:r>
              <a:rPr lang="en-US" dirty="0" err="1"/>
              <a:t>Pulsus</a:t>
            </a:r>
            <a:r>
              <a:rPr lang="en-US" dirty="0"/>
              <a:t> </a:t>
            </a:r>
            <a:r>
              <a:rPr lang="en-US" dirty="0" err="1"/>
              <a:t>parvus</a:t>
            </a:r>
            <a:r>
              <a:rPr lang="en-US" dirty="0"/>
              <a:t> et </a:t>
            </a:r>
            <a:r>
              <a:rPr lang="en-US" dirty="0" err="1"/>
              <a:t>tardus</a:t>
            </a:r>
            <a:r>
              <a:rPr lang="en-US" dirty="0"/>
              <a:t> with accentuation of </a:t>
            </a:r>
            <a:r>
              <a:rPr lang="en-US" dirty="0" err="1"/>
              <a:t>anacrotic</a:t>
            </a:r>
            <a:r>
              <a:rPr lang="en-US" dirty="0"/>
              <a:t> notch </a:t>
            </a:r>
          </a:p>
          <a:p>
            <a:pPr marL="400050" lvl="1" indent="0">
              <a:lnSpc>
                <a:spcPct val="150000"/>
              </a:lnSpc>
              <a:buNone/>
            </a:pPr>
            <a:r>
              <a:rPr lang="en-US" dirty="0"/>
              <a:t>Slow upstroke</a:t>
            </a:r>
          </a:p>
          <a:p>
            <a:pPr marL="400050" lvl="1" indent="0">
              <a:lnSpc>
                <a:spcPct val="150000"/>
              </a:lnSpc>
              <a:buNone/>
            </a:pPr>
            <a:r>
              <a:rPr lang="en-US" dirty="0"/>
              <a:t>Delayed peak, small volume</a:t>
            </a:r>
          </a:p>
          <a:p>
            <a:pPr marL="400050" lvl="1" indent="0">
              <a:lnSpc>
                <a:spcPct val="150000"/>
              </a:lnSpc>
              <a:buNone/>
            </a:pPr>
            <a:r>
              <a:rPr lang="en-US" dirty="0"/>
              <a:t>In </a:t>
            </a:r>
            <a:r>
              <a:rPr lang="en-US" b="1" dirty="0">
                <a:solidFill>
                  <a:srgbClr val="FF0000"/>
                </a:solidFill>
              </a:rPr>
              <a:t>severe AS</a:t>
            </a:r>
          </a:p>
          <a:p>
            <a:pPr lvl="1">
              <a:lnSpc>
                <a:spcPct val="150000"/>
              </a:lnSpc>
              <a:buFont typeface="Wingdings" panose="05000000000000000000" pitchFamily="2" charset="2"/>
              <a:buChar char="v"/>
            </a:pPr>
            <a:r>
              <a:rPr lang="en-US" dirty="0"/>
              <a:t> Severe the stenosis earlier the </a:t>
            </a:r>
            <a:r>
              <a:rPr lang="en-US" dirty="0" err="1"/>
              <a:t>anacrotic</a:t>
            </a:r>
            <a:r>
              <a:rPr lang="en-US" dirty="0"/>
              <a:t> notch</a:t>
            </a:r>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7685"/>
          </a:xfrm>
        </p:spPr>
        <p:txBody>
          <a:bodyPr/>
          <a:lstStyle/>
          <a:p>
            <a:r>
              <a:rPr lang="en-GB" sz="2000" b="1" i="1" dirty="0"/>
              <a:t> </a:t>
            </a:r>
            <a:endParaRPr lang="en-IN" sz="2000" b="1" i="1" dirty="0"/>
          </a:p>
        </p:txBody>
      </p:sp>
      <p:sp>
        <p:nvSpPr>
          <p:cNvPr id="3" name="Content Placeholder 2"/>
          <p:cNvSpPr>
            <a:spLocks noGrp="1"/>
          </p:cNvSpPr>
          <p:nvPr>
            <p:ph idx="1"/>
          </p:nvPr>
        </p:nvSpPr>
        <p:spPr>
          <a:xfrm>
            <a:off x="646111" y="452718"/>
            <a:ext cx="5540004" cy="6405282"/>
          </a:xfrm>
        </p:spPr>
        <p:txBody>
          <a:bodyPr>
            <a:noAutofit/>
          </a:bodyPr>
          <a:lstStyle/>
          <a:p>
            <a:r>
              <a:rPr lang="en-GB" sz="1800" b="1" dirty="0">
                <a:solidFill>
                  <a:srgbClr val="0070C0"/>
                </a:solidFill>
              </a:rPr>
              <a:t> </a:t>
            </a:r>
            <a:r>
              <a:rPr lang="en-GB" sz="2400" b="1" dirty="0">
                <a:solidFill>
                  <a:srgbClr val="0070C0"/>
                </a:solidFill>
              </a:rPr>
              <a:t>Aortic Stenosis</a:t>
            </a:r>
            <a:endParaRPr lang="en-GB" sz="2000" b="1" dirty="0">
              <a:solidFill>
                <a:srgbClr val="0070C0"/>
              </a:solidFill>
            </a:endParaRPr>
          </a:p>
          <a:p>
            <a:pPr marL="400050" lvl="1" indent="0">
              <a:lnSpc>
                <a:spcPct val="150000"/>
              </a:lnSpc>
              <a:buNone/>
            </a:pPr>
            <a:r>
              <a:rPr lang="en-GB" sz="1600" dirty="0"/>
              <a:t>  </a:t>
            </a:r>
            <a:r>
              <a:rPr lang="en-GB" sz="2000" dirty="0"/>
              <a:t>Absence of a tap </a:t>
            </a:r>
          </a:p>
          <a:p>
            <a:pPr marL="400050" lvl="1" indent="0">
              <a:lnSpc>
                <a:spcPct val="150000"/>
              </a:lnSpc>
              <a:buNone/>
            </a:pPr>
            <a:r>
              <a:rPr lang="en-GB" sz="2000" dirty="0"/>
              <a:t>  a gentle lift/push</a:t>
            </a:r>
          </a:p>
          <a:p>
            <a:pPr marL="0" indent="0">
              <a:lnSpc>
                <a:spcPct val="150000"/>
              </a:lnSpc>
              <a:buNone/>
            </a:pPr>
            <a:r>
              <a:rPr lang="en-GB" sz="2000" dirty="0"/>
              <a:t>                          </a:t>
            </a:r>
          </a:p>
          <a:p>
            <a:pPr lvl="1">
              <a:lnSpc>
                <a:spcPct val="150000"/>
              </a:lnSpc>
              <a:buFont typeface="Wingdings" panose="05000000000000000000" pitchFamily="2" charset="2"/>
              <a:buChar char="Ø"/>
            </a:pPr>
            <a:r>
              <a:rPr lang="en-GB" sz="2000" dirty="0"/>
              <a:t>Thrill… left carotid than right</a:t>
            </a:r>
          </a:p>
          <a:p>
            <a:pPr lvl="1">
              <a:lnSpc>
                <a:spcPct val="150000"/>
              </a:lnSpc>
              <a:buFont typeface="Wingdings" panose="05000000000000000000" pitchFamily="2" charset="2"/>
              <a:buChar char="Ø"/>
            </a:pPr>
            <a:r>
              <a:rPr lang="en-GB" sz="2000" dirty="0"/>
              <a:t>Lag btw apical &amp; carotid impulse …. valve area of &lt;1 </a:t>
            </a:r>
            <a:r>
              <a:rPr lang="en-GB" sz="2000" dirty="0" err="1"/>
              <a:t>cmsq</a:t>
            </a:r>
            <a:endParaRPr lang="en-GB" sz="2000" dirty="0"/>
          </a:p>
          <a:p>
            <a:pPr lvl="1">
              <a:lnSpc>
                <a:spcPct val="150000"/>
              </a:lnSpc>
              <a:buFont typeface="Wingdings" panose="05000000000000000000" pitchFamily="2" charset="2"/>
              <a:buChar char="Ø"/>
            </a:pPr>
            <a:r>
              <a:rPr lang="en-GB" sz="2000" dirty="0"/>
              <a:t> AS with normal rate of rise in carotids</a:t>
            </a:r>
          </a:p>
          <a:p>
            <a:pPr marL="457200" lvl="1" indent="0">
              <a:lnSpc>
                <a:spcPct val="150000"/>
              </a:lnSpc>
              <a:buNone/>
            </a:pPr>
            <a:r>
              <a:rPr lang="en-GB" sz="2000" dirty="0"/>
              <a:t>                Mild AS</a:t>
            </a:r>
          </a:p>
          <a:p>
            <a:pPr marL="457200" lvl="1" indent="0">
              <a:lnSpc>
                <a:spcPct val="150000"/>
              </a:lnSpc>
              <a:buNone/>
            </a:pPr>
            <a:r>
              <a:rPr lang="en-GB" sz="2000" dirty="0"/>
              <a:t>                Severe atherosclerosis</a:t>
            </a:r>
          </a:p>
          <a:p>
            <a:pPr marL="457200" lvl="1" indent="0">
              <a:lnSpc>
                <a:spcPct val="150000"/>
              </a:lnSpc>
              <a:buNone/>
            </a:pPr>
            <a:r>
              <a:rPr lang="en-GB" sz="2000" dirty="0"/>
              <a:t>                </a:t>
            </a:r>
            <a:r>
              <a:rPr lang="en-GB" sz="2000" dirty="0" err="1"/>
              <a:t>Supravalvular</a:t>
            </a:r>
            <a:r>
              <a:rPr lang="en-GB" sz="2000" dirty="0"/>
              <a:t> AS, CoA</a:t>
            </a:r>
          </a:p>
          <a:p>
            <a:pPr marL="457200" lvl="1" indent="0">
              <a:lnSpc>
                <a:spcPct val="150000"/>
              </a:lnSpc>
              <a:buNone/>
            </a:pPr>
            <a:r>
              <a:rPr lang="en-GB" sz="2000" dirty="0"/>
              <a:t>                HOCM</a:t>
            </a:r>
            <a:endParaRPr lang="en-IN"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158" y="1240403"/>
            <a:ext cx="5387285" cy="246490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628153"/>
            <a:ext cx="3886132" cy="5796501"/>
          </a:xfrm>
        </p:spPr>
        <p:txBody>
          <a:bodyPr/>
          <a:lstStyle/>
          <a:p>
            <a:br>
              <a:rPr lang="en-GB" sz="1800" dirty="0"/>
            </a:br>
            <a:br>
              <a:rPr lang="en-GB" sz="1800" dirty="0"/>
            </a:br>
            <a:r>
              <a:rPr lang="en-GB" sz="2400" b="1" dirty="0">
                <a:solidFill>
                  <a:srgbClr val="0070C0"/>
                </a:solidFill>
              </a:rPr>
              <a:t>Mild AS</a:t>
            </a: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000" b="1" dirty="0">
                <a:solidFill>
                  <a:schemeClr val="accent1"/>
                </a:solidFill>
              </a:rPr>
            </a:br>
            <a:br>
              <a:rPr lang="en-GB" sz="2400" b="1" dirty="0">
                <a:solidFill>
                  <a:schemeClr val="accent1"/>
                </a:solidFill>
              </a:rPr>
            </a:br>
            <a:r>
              <a:rPr lang="en-GB" sz="2400" b="1" dirty="0" err="1">
                <a:solidFill>
                  <a:srgbClr val="0070C0"/>
                </a:solidFill>
              </a:rPr>
              <a:t>Supravalvular</a:t>
            </a:r>
            <a:r>
              <a:rPr lang="en-GB" sz="2400" b="1" dirty="0">
                <a:solidFill>
                  <a:srgbClr val="0070C0"/>
                </a:solidFill>
              </a:rPr>
              <a:t>  AS</a:t>
            </a:r>
            <a:br>
              <a:rPr lang="en-GB" sz="1800" dirty="0">
                <a:solidFill>
                  <a:schemeClr val="accent1"/>
                </a:solidFill>
              </a:rPr>
            </a:br>
            <a:br>
              <a:rPr lang="en-GB" sz="2400" dirty="0">
                <a:solidFill>
                  <a:schemeClr val="accent1"/>
                </a:solidFill>
              </a:rPr>
            </a:br>
            <a:r>
              <a:rPr lang="en-GB" sz="2000" dirty="0">
                <a:solidFill>
                  <a:schemeClr val="tx1"/>
                </a:solidFill>
              </a:rPr>
              <a:t>Rate of rise &amp; BP are more on right than left  </a:t>
            </a:r>
            <a:br>
              <a:rPr lang="en-GB" sz="2000" b="1" dirty="0">
                <a:solidFill>
                  <a:srgbClr val="C00000"/>
                </a:solidFill>
              </a:rPr>
            </a:br>
            <a:r>
              <a:rPr lang="en-GB" sz="2000" b="1" dirty="0">
                <a:solidFill>
                  <a:srgbClr val="C00000"/>
                </a:solidFill>
              </a:rPr>
              <a:t>                        COANDA SIGN</a:t>
            </a:r>
            <a:br>
              <a:rPr lang="en-GB" sz="1600" dirty="0">
                <a:solidFill>
                  <a:schemeClr val="tx1"/>
                </a:solidFill>
              </a:rPr>
            </a:br>
            <a:r>
              <a:rPr lang="en-GB" sz="1600" dirty="0">
                <a:solidFill>
                  <a:schemeClr val="bg1"/>
                </a:solidFill>
              </a:rPr>
              <a:t>          COANDA EFFECT</a:t>
            </a:r>
            <a:endParaRPr lang="en-IN" sz="1600"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4834393" y="628153"/>
            <a:ext cx="5547671" cy="2700429"/>
          </a:xfrm>
          <a:prstGeom prst="rect">
            <a:avLst/>
          </a:prstGeom>
        </p:spPr>
      </p:pic>
      <p:pic>
        <p:nvPicPr>
          <p:cNvPr id="5" name="Picture 4"/>
          <p:cNvPicPr>
            <a:picLocks noChangeAspect="1"/>
          </p:cNvPicPr>
          <p:nvPr/>
        </p:nvPicPr>
        <p:blipFill>
          <a:blip r:embed="rId3"/>
          <a:stretch>
            <a:fillRect/>
          </a:stretch>
        </p:blipFill>
        <p:spPr>
          <a:xfrm>
            <a:off x="5015461" y="3623306"/>
            <a:ext cx="5547672" cy="280134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008" y="10733"/>
            <a:ext cx="10515600" cy="1325563"/>
          </a:xfrm>
        </p:spPr>
        <p:txBody>
          <a:bodyPr/>
          <a:lstStyle/>
          <a:p>
            <a:r>
              <a:rPr lang="en-GB" dirty="0"/>
              <a:t> </a:t>
            </a:r>
            <a:endParaRPr lang="en-IN" dirty="0"/>
          </a:p>
        </p:txBody>
      </p:sp>
      <p:sp>
        <p:nvSpPr>
          <p:cNvPr id="3" name="Content Placeholder 2"/>
          <p:cNvSpPr>
            <a:spLocks noGrp="1"/>
          </p:cNvSpPr>
          <p:nvPr>
            <p:ph idx="1"/>
          </p:nvPr>
        </p:nvSpPr>
        <p:spPr>
          <a:xfrm>
            <a:off x="347807" y="254442"/>
            <a:ext cx="6406078" cy="6424654"/>
          </a:xfrm>
        </p:spPr>
        <p:txBody>
          <a:bodyPr>
            <a:normAutofit fontScale="85000" lnSpcReduction="10000"/>
          </a:bodyPr>
          <a:lstStyle/>
          <a:p>
            <a:pPr marL="285750">
              <a:lnSpc>
                <a:spcPct val="150000"/>
              </a:lnSpc>
            </a:pPr>
            <a:r>
              <a:rPr lang="en-GB" sz="2200" b="1" u="sng" dirty="0"/>
              <a:t>WATER HAMMER PULSE (PULSUS CELER)</a:t>
            </a:r>
            <a:r>
              <a:rPr lang="en-GB" sz="2200" b="1" dirty="0"/>
              <a:t> :</a:t>
            </a:r>
          </a:p>
          <a:p>
            <a:pPr marL="0" indent="0">
              <a:lnSpc>
                <a:spcPct val="170000"/>
              </a:lnSpc>
              <a:buNone/>
            </a:pPr>
            <a:r>
              <a:rPr lang="en-GB" sz="1600" dirty="0"/>
              <a:t>              </a:t>
            </a:r>
            <a:r>
              <a:rPr lang="en-GB" sz="2000" dirty="0"/>
              <a:t>COINED BY </a:t>
            </a:r>
            <a:r>
              <a:rPr lang="en-GB" sz="2000" b="1" dirty="0">
                <a:solidFill>
                  <a:srgbClr val="C00000"/>
                </a:solidFill>
              </a:rPr>
              <a:t>THOMAS WATSON</a:t>
            </a:r>
          </a:p>
          <a:p>
            <a:pPr marL="0" indent="0">
              <a:lnSpc>
                <a:spcPct val="170000"/>
              </a:lnSpc>
              <a:buNone/>
            </a:pPr>
            <a:r>
              <a:rPr lang="en-GB" sz="2000" dirty="0"/>
              <a:t>              </a:t>
            </a:r>
            <a:r>
              <a:rPr lang="en-GB" sz="2000" u="sng" dirty="0"/>
              <a:t>DUE TO </a:t>
            </a:r>
            <a:r>
              <a:rPr lang="en-GB" sz="2000" dirty="0"/>
              <a:t>: </a:t>
            </a:r>
          </a:p>
          <a:p>
            <a:pPr lvl="2">
              <a:lnSpc>
                <a:spcPct val="170000"/>
              </a:lnSpc>
              <a:buFont typeface="Wingdings" panose="05000000000000000000" pitchFamily="2" charset="2"/>
              <a:buChar char="v"/>
            </a:pPr>
            <a:r>
              <a:rPr lang="en-GB" dirty="0"/>
              <a:t>DIASTOLIC RUNOFF – </a:t>
            </a:r>
            <a:r>
              <a:rPr lang="en-GB" b="1" dirty="0">
                <a:solidFill>
                  <a:srgbClr val="FF0000"/>
                </a:solidFill>
              </a:rPr>
              <a:t>AR</a:t>
            </a:r>
            <a:r>
              <a:rPr lang="en-GB" dirty="0"/>
              <a:t>, </a:t>
            </a:r>
            <a:r>
              <a:rPr lang="en-GB" b="1" dirty="0">
                <a:solidFill>
                  <a:srgbClr val="FF0000"/>
                </a:solidFill>
              </a:rPr>
              <a:t>PDA</a:t>
            </a:r>
            <a:r>
              <a:rPr lang="en-GB" dirty="0"/>
              <a:t>, </a:t>
            </a:r>
            <a:r>
              <a:rPr lang="en-GB" b="1" dirty="0">
                <a:solidFill>
                  <a:srgbClr val="FF0000"/>
                </a:solidFill>
              </a:rPr>
              <a:t>AP WINDOW</a:t>
            </a:r>
            <a:r>
              <a:rPr lang="en-GB" dirty="0"/>
              <a:t>, </a:t>
            </a:r>
            <a:r>
              <a:rPr lang="en-GB" b="1" dirty="0">
                <a:solidFill>
                  <a:srgbClr val="FF0000"/>
                </a:solidFill>
              </a:rPr>
              <a:t>RSOV TO RT SIDE</a:t>
            </a:r>
            <a:r>
              <a:rPr lang="en-GB" dirty="0"/>
              <a:t>, </a:t>
            </a:r>
            <a:r>
              <a:rPr lang="en-GB" b="1" dirty="0">
                <a:solidFill>
                  <a:srgbClr val="FF0000"/>
                </a:solidFill>
              </a:rPr>
              <a:t>AV FISTULA</a:t>
            </a:r>
          </a:p>
          <a:p>
            <a:pPr marL="914400" lvl="2" indent="0">
              <a:lnSpc>
                <a:spcPct val="170000"/>
              </a:lnSpc>
              <a:buNone/>
            </a:pPr>
            <a:r>
              <a:rPr lang="en-GB" dirty="0"/>
              <a:t>     </a:t>
            </a:r>
            <a:r>
              <a:rPr lang="en-GB" b="1" dirty="0">
                <a:solidFill>
                  <a:srgbClr val="FF0000"/>
                </a:solidFill>
              </a:rPr>
              <a:t>CCHD</a:t>
            </a:r>
            <a:r>
              <a:rPr lang="en-GB" dirty="0"/>
              <a:t> -</a:t>
            </a:r>
            <a:r>
              <a:rPr lang="en-GB" dirty="0">
                <a:solidFill>
                  <a:srgbClr val="FF0000"/>
                </a:solidFill>
              </a:rPr>
              <a:t> </a:t>
            </a:r>
            <a:r>
              <a:rPr lang="en-GB" dirty="0"/>
              <a:t>TA WITH TRUNCAL RUN OFF TO PA/TRUNCAL </a:t>
            </a:r>
          </a:p>
          <a:p>
            <a:pPr marL="914400" lvl="2" indent="0">
              <a:lnSpc>
                <a:spcPct val="170000"/>
              </a:lnSpc>
              <a:buNone/>
            </a:pPr>
            <a:r>
              <a:rPr lang="en-GB" dirty="0"/>
              <a:t>               INSUFFICIENCY</a:t>
            </a:r>
          </a:p>
          <a:p>
            <a:pPr marL="914400" lvl="2" indent="0">
              <a:lnSpc>
                <a:spcPct val="170000"/>
              </a:lnSpc>
              <a:buNone/>
            </a:pPr>
            <a:r>
              <a:rPr lang="en-GB" dirty="0"/>
              <a:t>               PULM ATRESIA WITH AP COLLATERAL                     </a:t>
            </a:r>
          </a:p>
          <a:p>
            <a:pPr marL="914400" lvl="2" indent="0">
              <a:lnSpc>
                <a:spcPct val="170000"/>
              </a:lnSpc>
              <a:buNone/>
            </a:pPr>
            <a:r>
              <a:rPr lang="en-GB" dirty="0"/>
              <a:t>              TOF WITH AP COLL. / PDA / AR / AFTER BT SHUNT</a:t>
            </a:r>
          </a:p>
          <a:p>
            <a:pPr lvl="2">
              <a:lnSpc>
                <a:spcPct val="170000"/>
              </a:lnSpc>
              <a:buFont typeface="Wingdings" panose="05000000000000000000" pitchFamily="2" charset="2"/>
              <a:buChar char="v"/>
            </a:pPr>
            <a:r>
              <a:rPr lang="en-GB" dirty="0"/>
              <a:t>REFLEX VASODILATION</a:t>
            </a:r>
          </a:p>
          <a:p>
            <a:pPr lvl="2">
              <a:lnSpc>
                <a:spcPct val="170000"/>
              </a:lnSpc>
              <a:buFont typeface="Wingdings" panose="05000000000000000000" pitchFamily="2" charset="2"/>
              <a:buChar char="v"/>
            </a:pPr>
            <a:r>
              <a:rPr lang="en-GB" dirty="0"/>
              <a:t>RAPID RUN OFF FROM PERIPHERY</a:t>
            </a:r>
          </a:p>
          <a:p>
            <a:pPr marL="114300" indent="0">
              <a:lnSpc>
                <a:spcPct val="170000"/>
              </a:lnSpc>
              <a:buNone/>
            </a:pPr>
            <a:r>
              <a:rPr lang="en-GB" sz="2000" dirty="0"/>
              <a:t>NORMAL VOLUME COLLAPSING PULSE :  </a:t>
            </a:r>
            <a:r>
              <a:rPr lang="en-GB" sz="2000" b="1" dirty="0">
                <a:solidFill>
                  <a:srgbClr val="FF0000"/>
                </a:solidFill>
              </a:rPr>
              <a:t>MR VSD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702" y="1165479"/>
            <a:ext cx="5251297" cy="443176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GB" sz="2200" b="1" u="sng" dirty="0"/>
              <a:t>JERKY PULSE</a:t>
            </a:r>
            <a:r>
              <a:rPr lang="en-GB" sz="2200" b="1" dirty="0"/>
              <a:t> </a:t>
            </a:r>
            <a:r>
              <a:rPr lang="en-GB" sz="1600" dirty="0"/>
              <a:t>:</a:t>
            </a:r>
          </a:p>
          <a:p>
            <a:pPr marL="800100" lvl="2" indent="0">
              <a:lnSpc>
                <a:spcPct val="170000"/>
              </a:lnSpc>
              <a:buNone/>
            </a:pPr>
            <a:r>
              <a:rPr lang="en-GB" dirty="0"/>
              <a:t>BRISK UPSTROKE, TAPING</a:t>
            </a:r>
          </a:p>
          <a:p>
            <a:pPr marL="800100" lvl="2" indent="0">
              <a:lnSpc>
                <a:spcPct val="170000"/>
              </a:lnSpc>
              <a:buNone/>
            </a:pPr>
            <a:r>
              <a:rPr lang="en-GB" dirty="0"/>
              <a:t>VOLUME NORMAL</a:t>
            </a:r>
          </a:p>
          <a:p>
            <a:pPr marL="800100" lvl="2" indent="0">
              <a:lnSpc>
                <a:spcPct val="170000"/>
              </a:lnSpc>
              <a:buNone/>
            </a:pPr>
            <a:r>
              <a:rPr lang="en-GB" dirty="0"/>
              <a:t>NORMAL DOWNSTROKE</a:t>
            </a:r>
            <a:endParaRPr lang="en-IN" dirty="0"/>
          </a:p>
          <a:p>
            <a:pPr marL="800100" lvl="2" indent="0">
              <a:lnSpc>
                <a:spcPct val="170000"/>
              </a:lnSpc>
              <a:buNone/>
            </a:pPr>
            <a:r>
              <a:rPr lang="en-GB" dirty="0"/>
              <a:t>IN </a:t>
            </a:r>
            <a:r>
              <a:rPr lang="en-GB" b="1" dirty="0">
                <a:solidFill>
                  <a:srgbClr val="FF0000"/>
                </a:solidFill>
              </a:rPr>
              <a:t>HCM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34612"/>
            <a:ext cx="4215600" cy="5984296"/>
          </a:xfrm>
        </p:spPr>
        <p:txBody>
          <a:bodyPr/>
          <a:lstStyle/>
          <a:p>
            <a:r>
              <a:rPr lang="en-GB" dirty="0"/>
              <a:t> </a:t>
            </a:r>
            <a:endParaRPr lang="en-IN" dirty="0"/>
          </a:p>
        </p:txBody>
      </p:sp>
      <p:sp>
        <p:nvSpPr>
          <p:cNvPr id="3" name="Content Placeholder 2"/>
          <p:cNvSpPr>
            <a:spLocks noGrp="1"/>
          </p:cNvSpPr>
          <p:nvPr>
            <p:ph idx="1"/>
          </p:nvPr>
        </p:nvSpPr>
        <p:spPr>
          <a:xfrm>
            <a:off x="248143" y="1389826"/>
            <a:ext cx="5839485" cy="4890379"/>
          </a:xfrm>
        </p:spPr>
        <p:txBody>
          <a:bodyPr/>
          <a:lstStyle/>
          <a:p>
            <a:r>
              <a:rPr lang="en-GB" sz="2400" b="1" u="sng" dirty="0">
                <a:solidFill>
                  <a:srgbClr val="FF0000"/>
                </a:solidFill>
              </a:rPr>
              <a:t>Aortic Regurgitation </a:t>
            </a:r>
            <a:endParaRPr lang="en-GB" sz="2000" b="1" u="sng" dirty="0">
              <a:solidFill>
                <a:srgbClr val="FF0000"/>
              </a:solidFill>
            </a:endParaRPr>
          </a:p>
          <a:p>
            <a:pPr marL="0" indent="0">
              <a:buNone/>
            </a:pPr>
            <a:endParaRPr lang="en-GB" u="sng" dirty="0"/>
          </a:p>
          <a:p>
            <a:pPr lvl="1">
              <a:lnSpc>
                <a:spcPct val="150000"/>
              </a:lnSpc>
              <a:buFont typeface="Wingdings" panose="05000000000000000000" pitchFamily="2" charset="2"/>
              <a:buChar char="v"/>
            </a:pPr>
            <a:r>
              <a:rPr lang="en-GB" sz="2000" dirty="0"/>
              <a:t>Degree of decrease in </a:t>
            </a:r>
            <a:r>
              <a:rPr lang="en-GB" sz="2000" dirty="0">
                <a:solidFill>
                  <a:srgbClr val="C00000"/>
                </a:solidFill>
              </a:rPr>
              <a:t>DBP</a:t>
            </a:r>
            <a:r>
              <a:rPr lang="en-GB" sz="2000" dirty="0"/>
              <a:t> is proportional to severity</a:t>
            </a:r>
          </a:p>
          <a:p>
            <a:pPr lvl="1">
              <a:lnSpc>
                <a:spcPct val="150000"/>
              </a:lnSpc>
              <a:buFont typeface="Wingdings" panose="05000000000000000000" pitchFamily="2" charset="2"/>
              <a:buChar char="v"/>
            </a:pPr>
            <a:r>
              <a:rPr lang="en-GB" sz="2000" dirty="0"/>
              <a:t>Severe AR is not common if BDP &gt; 60 </a:t>
            </a:r>
            <a:r>
              <a:rPr lang="en-GB" sz="2000" dirty="0" err="1"/>
              <a:t>mmhg</a:t>
            </a:r>
            <a:r>
              <a:rPr lang="en-GB" sz="2000" dirty="0"/>
              <a:t>.</a:t>
            </a:r>
          </a:p>
          <a:p>
            <a:pPr lvl="1">
              <a:lnSpc>
                <a:spcPct val="150000"/>
              </a:lnSpc>
              <a:buFont typeface="Wingdings" panose="05000000000000000000" pitchFamily="2" charset="2"/>
              <a:buChar char="v"/>
            </a:pPr>
            <a:r>
              <a:rPr lang="en-GB" sz="2000" dirty="0"/>
              <a:t>A DBP &lt;/=50 always indicate a major degree of aortic incompetence </a:t>
            </a:r>
          </a:p>
          <a:p>
            <a:pPr marL="0" indent="0">
              <a:buNone/>
            </a:pPr>
            <a:endParaRPr lang="en-IN" u="sng" dirty="0"/>
          </a:p>
        </p:txBody>
      </p:sp>
      <p:pic>
        <p:nvPicPr>
          <p:cNvPr id="4" name="Picture 3"/>
          <p:cNvPicPr>
            <a:picLocks noChangeAspect="1"/>
          </p:cNvPicPr>
          <p:nvPr/>
        </p:nvPicPr>
        <p:blipFill>
          <a:blip r:embed="rId3"/>
          <a:stretch>
            <a:fillRect/>
          </a:stretch>
        </p:blipFill>
        <p:spPr>
          <a:xfrm>
            <a:off x="6087628" y="1733707"/>
            <a:ext cx="5291340" cy="307723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60669"/>
            <a:ext cx="9404723" cy="429877"/>
          </a:xfrm>
        </p:spPr>
        <p:txBody>
          <a:bodyPr>
            <a:normAutofit/>
          </a:bodyPr>
          <a:lstStyle/>
          <a:p>
            <a:pPr algn="ctr"/>
            <a:r>
              <a:rPr lang="en-GB" sz="2400" b="1" u="sng" dirty="0"/>
              <a:t>PERIPHERAL SIGNS OF </a:t>
            </a:r>
            <a:r>
              <a:rPr lang="en-GB" sz="2400" b="1" u="sng" dirty="0">
                <a:solidFill>
                  <a:srgbClr val="FF0000"/>
                </a:solidFill>
              </a:rPr>
              <a:t>AR</a:t>
            </a:r>
            <a:endParaRPr lang="en-IN" sz="2400" b="1" u="sng" dirty="0">
              <a:solidFill>
                <a:srgbClr val="FF0000"/>
              </a:solidFill>
            </a:endParaRPr>
          </a:p>
        </p:txBody>
      </p:sp>
      <p:sp>
        <p:nvSpPr>
          <p:cNvPr id="3" name="Content Placeholder 2"/>
          <p:cNvSpPr>
            <a:spLocks noGrp="1"/>
          </p:cNvSpPr>
          <p:nvPr>
            <p:ph sz="half" idx="1"/>
          </p:nvPr>
        </p:nvSpPr>
        <p:spPr>
          <a:xfrm>
            <a:off x="1103312" y="1208599"/>
            <a:ext cx="4396339" cy="5047740"/>
          </a:xfrm>
        </p:spPr>
        <p:txBody>
          <a:bodyPr>
            <a:normAutofit/>
          </a:bodyPr>
          <a:lstStyle/>
          <a:p>
            <a:pPr>
              <a:lnSpc>
                <a:spcPct val="150000"/>
              </a:lnSpc>
            </a:pPr>
            <a:r>
              <a:rPr lang="en-IN" sz="2000" dirty="0"/>
              <a:t>DE MUSSETS SIGN -  HEAD BOBBING</a:t>
            </a:r>
          </a:p>
          <a:p>
            <a:pPr>
              <a:lnSpc>
                <a:spcPct val="150000"/>
              </a:lnSpc>
            </a:pPr>
            <a:r>
              <a:rPr lang="en-IN" sz="2000" dirty="0"/>
              <a:t>LIGHT HOUSE SIGN    </a:t>
            </a:r>
          </a:p>
          <a:p>
            <a:pPr>
              <a:lnSpc>
                <a:spcPct val="150000"/>
              </a:lnSpc>
            </a:pPr>
            <a:r>
              <a:rPr lang="en-IN" sz="2000" dirty="0"/>
              <a:t>LANDOLFIS SIGN</a:t>
            </a:r>
          </a:p>
          <a:p>
            <a:pPr>
              <a:lnSpc>
                <a:spcPct val="150000"/>
              </a:lnSpc>
            </a:pPr>
            <a:r>
              <a:rPr lang="en-IN" sz="2000" dirty="0"/>
              <a:t>QUINKES SIGN</a:t>
            </a:r>
          </a:p>
          <a:p>
            <a:pPr>
              <a:lnSpc>
                <a:spcPct val="150000"/>
              </a:lnSpc>
            </a:pPr>
            <a:r>
              <a:rPr lang="en-IN" sz="2000" dirty="0"/>
              <a:t>MULLERS SIGN</a:t>
            </a:r>
          </a:p>
          <a:p>
            <a:pPr>
              <a:lnSpc>
                <a:spcPct val="150000"/>
              </a:lnSpc>
            </a:pPr>
            <a:r>
              <a:rPr lang="en-IN" sz="2000" dirty="0"/>
              <a:t>CAROTID SHUDDER</a:t>
            </a:r>
          </a:p>
          <a:p>
            <a:endParaRPr lang="en-IN" sz="1400" dirty="0"/>
          </a:p>
        </p:txBody>
      </p:sp>
      <p:sp>
        <p:nvSpPr>
          <p:cNvPr id="4" name="Content Placeholder 3"/>
          <p:cNvSpPr>
            <a:spLocks noGrp="1"/>
          </p:cNvSpPr>
          <p:nvPr>
            <p:ph sz="half" idx="2"/>
          </p:nvPr>
        </p:nvSpPr>
        <p:spPr>
          <a:xfrm>
            <a:off x="5877129" y="1208599"/>
            <a:ext cx="4396341" cy="5047738"/>
          </a:xfrm>
        </p:spPr>
        <p:txBody>
          <a:bodyPr>
            <a:noAutofit/>
          </a:bodyPr>
          <a:lstStyle/>
          <a:p>
            <a:pPr>
              <a:lnSpc>
                <a:spcPct val="150000"/>
              </a:lnSpc>
            </a:pPr>
            <a:r>
              <a:rPr lang="en-IN" sz="2000" dirty="0"/>
              <a:t>CORRIGANS PULSE</a:t>
            </a:r>
          </a:p>
          <a:p>
            <a:pPr>
              <a:lnSpc>
                <a:spcPct val="150000"/>
              </a:lnSpc>
            </a:pPr>
            <a:r>
              <a:rPr lang="en-IN" sz="2000" dirty="0"/>
              <a:t>JULIANS SIGN : PULSATION OF RETINAL VESSELS</a:t>
            </a:r>
          </a:p>
          <a:p>
            <a:pPr>
              <a:lnSpc>
                <a:spcPct val="150000"/>
              </a:lnSpc>
            </a:pPr>
            <a:r>
              <a:rPr lang="en-IN" sz="2000" dirty="0"/>
              <a:t>MINERVINI’S SIGN : STRONG LINGUAL PULSATIONS</a:t>
            </a:r>
          </a:p>
          <a:p>
            <a:pPr>
              <a:lnSpc>
                <a:spcPct val="150000"/>
              </a:lnSpc>
            </a:pPr>
            <a:r>
              <a:rPr lang="en-IN" sz="2000" dirty="0"/>
              <a:t>LOGUE’S SIGN : PULSATION OF STERNOCLAVICULAR JUNCTION, WHEN AR IS ASSOCIATED WITH AORTIC DISSECTION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a:bodyPr>
          <a:lstStyle/>
          <a:p>
            <a:pPr>
              <a:lnSpc>
                <a:spcPct val="150000"/>
              </a:lnSpc>
            </a:pPr>
            <a:r>
              <a:rPr lang="en-GB" sz="2000" dirty="0"/>
              <a:t>BISFERIENS : 2 PEAKS</a:t>
            </a:r>
          </a:p>
          <a:p>
            <a:pPr>
              <a:lnSpc>
                <a:spcPct val="150000"/>
              </a:lnSpc>
            </a:pPr>
            <a:r>
              <a:rPr lang="en-GB" sz="2000" dirty="0"/>
              <a:t>LOCOMOTOR BRACHIALIS</a:t>
            </a:r>
          </a:p>
          <a:p>
            <a:pPr>
              <a:lnSpc>
                <a:spcPct val="150000"/>
              </a:lnSpc>
            </a:pPr>
            <a:r>
              <a:rPr lang="en-GB" sz="2000" dirty="0"/>
              <a:t>HILLS SIGN (SBP DIFFERENCE &gt;20)</a:t>
            </a:r>
          </a:p>
          <a:p>
            <a:pPr>
              <a:lnSpc>
                <a:spcPct val="150000"/>
              </a:lnSpc>
            </a:pPr>
            <a:r>
              <a:rPr lang="en-GB" sz="2000" dirty="0"/>
              <a:t>PISTOL SHOT FEMORALIS</a:t>
            </a:r>
          </a:p>
          <a:p>
            <a:pPr>
              <a:lnSpc>
                <a:spcPct val="150000"/>
              </a:lnSpc>
            </a:pPr>
            <a:r>
              <a:rPr lang="en-GB" sz="2000" dirty="0"/>
              <a:t>TRAUBES SIGN</a:t>
            </a:r>
          </a:p>
        </p:txBody>
      </p:sp>
      <p:sp>
        <p:nvSpPr>
          <p:cNvPr id="4" name="Content Placeholder 3"/>
          <p:cNvSpPr>
            <a:spLocks noGrp="1"/>
          </p:cNvSpPr>
          <p:nvPr>
            <p:ph sz="half" idx="2"/>
          </p:nvPr>
        </p:nvSpPr>
        <p:spPr/>
        <p:txBody>
          <a:bodyPr>
            <a:normAutofit/>
          </a:bodyPr>
          <a:lstStyle/>
          <a:p>
            <a:pPr>
              <a:lnSpc>
                <a:spcPct val="150000"/>
              </a:lnSpc>
            </a:pPr>
            <a:r>
              <a:rPr lang="en-GB" sz="2000" dirty="0"/>
              <a:t>DUROZIES MURMER</a:t>
            </a:r>
          </a:p>
          <a:p>
            <a:pPr>
              <a:lnSpc>
                <a:spcPct val="150000"/>
              </a:lnSpc>
            </a:pPr>
            <a:r>
              <a:rPr lang="en-GB" sz="2000" dirty="0"/>
              <a:t>PALFREY’S SIGN : PISTOL SHOT SOUND OVER RADIAL</a:t>
            </a:r>
          </a:p>
          <a:p>
            <a:pPr>
              <a:lnSpc>
                <a:spcPct val="150000"/>
              </a:lnSpc>
            </a:pPr>
            <a:r>
              <a:rPr lang="en-GB" sz="2000" dirty="0"/>
              <a:t>ROSENBACHS SIGN</a:t>
            </a:r>
          </a:p>
          <a:p>
            <a:pPr>
              <a:lnSpc>
                <a:spcPct val="150000"/>
              </a:lnSpc>
            </a:pPr>
            <a:r>
              <a:rPr lang="en-GB" sz="2000" dirty="0"/>
              <a:t>GERHARDTS SIGN</a:t>
            </a:r>
          </a:p>
          <a:p>
            <a:pPr>
              <a:lnSpc>
                <a:spcPct val="150000"/>
              </a:lnSpc>
            </a:pPr>
            <a:r>
              <a:rPr lang="en-GB" sz="2000" dirty="0"/>
              <a:t>DENNISONS SIGN</a:t>
            </a: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508701"/>
            <a:ext cx="9404723" cy="844238"/>
          </a:xfrm>
        </p:spPr>
        <p:txBody>
          <a:bodyPr/>
          <a:lstStyle/>
          <a:p>
            <a:pPr algn="ctr"/>
            <a:r>
              <a:rPr lang="en-GB" sz="2400" dirty="0">
                <a:latin typeface="Times New Roman" panose="02020603050405020304" pitchFamily="18" charset="0"/>
                <a:cs typeface="Times New Roman" panose="02020603050405020304" pitchFamily="18" charset="0"/>
              </a:rPr>
              <a:t>TRANSMISSION OF PRESSURE PULSE</a:t>
            </a:r>
            <a:endParaRPr lang="en-IN"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813725" y="1352939"/>
            <a:ext cx="5069492" cy="501199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2" y="397565"/>
            <a:ext cx="9269166" cy="55153"/>
          </a:xfrm>
        </p:spPr>
        <p:txBody>
          <a:bodyPr>
            <a:normAutofit fontScale="90000"/>
          </a:bodyPr>
          <a:lstStyle/>
          <a:p>
            <a:r>
              <a:rPr lang="en-GB" dirty="0"/>
              <a:t>  </a:t>
            </a:r>
            <a:endParaRPr lang="en-IN" dirty="0"/>
          </a:p>
        </p:txBody>
      </p:sp>
      <p:sp>
        <p:nvSpPr>
          <p:cNvPr id="7" name="Content Placeholder 6"/>
          <p:cNvSpPr>
            <a:spLocks noGrp="1"/>
          </p:cNvSpPr>
          <p:nvPr>
            <p:ph idx="1"/>
          </p:nvPr>
        </p:nvSpPr>
        <p:spPr>
          <a:xfrm>
            <a:off x="646112" y="811034"/>
            <a:ext cx="5802397" cy="5437366"/>
          </a:xfrm>
        </p:spPr>
        <p:txBody>
          <a:bodyPr>
            <a:normAutofit lnSpcReduction="10000"/>
          </a:bodyPr>
          <a:lstStyle/>
          <a:p>
            <a:r>
              <a:rPr lang="en-GB" sz="2000" b="1" u="sng" dirty="0"/>
              <a:t>PULSUS BISFERIENS</a:t>
            </a:r>
            <a:r>
              <a:rPr lang="en-GB" sz="3200" b="1" dirty="0"/>
              <a:t> </a:t>
            </a:r>
            <a:r>
              <a:rPr lang="en-GB" dirty="0"/>
              <a:t>: </a:t>
            </a:r>
            <a:endParaRPr lang="en-IN" dirty="0"/>
          </a:p>
          <a:p>
            <a:pPr marL="0" indent="0">
              <a:lnSpc>
                <a:spcPct val="150000"/>
              </a:lnSpc>
              <a:buNone/>
            </a:pPr>
            <a:r>
              <a:rPr lang="en-GB" dirty="0"/>
              <a:t>  </a:t>
            </a:r>
            <a:r>
              <a:rPr lang="en-GB" sz="2000" dirty="0"/>
              <a:t>In </a:t>
            </a:r>
            <a:r>
              <a:rPr lang="en-GB" sz="2000" b="1" dirty="0">
                <a:solidFill>
                  <a:srgbClr val="FF0000"/>
                </a:solidFill>
              </a:rPr>
              <a:t>AS</a:t>
            </a:r>
            <a:r>
              <a:rPr lang="en-GB" sz="2000" dirty="0"/>
              <a:t> + </a:t>
            </a:r>
            <a:r>
              <a:rPr lang="en-GB" sz="2000" b="1" dirty="0">
                <a:solidFill>
                  <a:srgbClr val="FF0000"/>
                </a:solidFill>
              </a:rPr>
              <a:t>AR</a:t>
            </a:r>
            <a:r>
              <a:rPr lang="en-GB" sz="2000" dirty="0"/>
              <a:t> , the </a:t>
            </a:r>
            <a:r>
              <a:rPr lang="en-GB" sz="2000" dirty="0" err="1"/>
              <a:t>stenotic</a:t>
            </a:r>
            <a:r>
              <a:rPr lang="en-GB" sz="2000" dirty="0"/>
              <a:t> </a:t>
            </a:r>
            <a:r>
              <a:rPr lang="en-GB" sz="2000" dirty="0" err="1"/>
              <a:t>componant</a:t>
            </a:r>
            <a:r>
              <a:rPr lang="en-GB" sz="2000" dirty="0"/>
              <a:t> permits a jet, lateral to which pressure falls (</a:t>
            </a:r>
            <a:r>
              <a:rPr lang="en-GB" sz="2000" dirty="0" err="1"/>
              <a:t>bernoulli</a:t>
            </a:r>
            <a:r>
              <a:rPr lang="en-GB" sz="2000" dirty="0"/>
              <a:t> phenomenon), leads to dip in pulse, with secondary positive wave - </a:t>
            </a:r>
            <a:r>
              <a:rPr lang="en-GB" sz="2000" b="1" dirty="0">
                <a:solidFill>
                  <a:srgbClr val="0070C0"/>
                </a:solidFill>
              </a:rPr>
              <a:t>tidal wave</a:t>
            </a:r>
            <a:r>
              <a:rPr lang="en-GB" sz="2000" dirty="0"/>
              <a:t>. </a:t>
            </a:r>
          </a:p>
          <a:p>
            <a:pPr marL="0" indent="0">
              <a:buNone/>
            </a:pPr>
            <a:endParaRPr lang="en-GB" sz="1600" dirty="0"/>
          </a:p>
          <a:p>
            <a:pPr marL="0" indent="0">
              <a:buNone/>
            </a:pPr>
            <a:endParaRPr lang="en-GB" sz="1600" dirty="0"/>
          </a:p>
          <a:p>
            <a:pPr marL="0" indent="0">
              <a:buNone/>
            </a:pPr>
            <a:endParaRPr lang="en-GB" sz="1600" dirty="0"/>
          </a:p>
          <a:p>
            <a:pPr marL="0" indent="0">
              <a:buNone/>
            </a:pPr>
            <a:r>
              <a:rPr lang="en-GB" sz="2000" dirty="0"/>
              <a:t>In</a:t>
            </a:r>
            <a:r>
              <a:rPr lang="en-GB" sz="1600" dirty="0"/>
              <a:t> </a:t>
            </a:r>
            <a:r>
              <a:rPr lang="en-GB" sz="1600" b="1" dirty="0">
                <a:solidFill>
                  <a:srgbClr val="FF0000"/>
                </a:solidFill>
              </a:rPr>
              <a:t>HOCM</a:t>
            </a:r>
            <a:r>
              <a:rPr lang="en-GB" sz="1600" dirty="0"/>
              <a:t> , </a:t>
            </a:r>
            <a:r>
              <a:rPr lang="en-GB" sz="2000" dirty="0"/>
              <a:t>Rapid upstroke of PW , slow upstroke of </a:t>
            </a:r>
            <a:r>
              <a:rPr lang="en-GB" sz="2000" dirty="0">
                <a:solidFill>
                  <a:srgbClr val="0070C0"/>
                </a:solidFill>
              </a:rPr>
              <a:t>TW</a:t>
            </a:r>
          </a:p>
          <a:p>
            <a:pPr marL="0" indent="0">
              <a:buNone/>
            </a:pPr>
            <a:r>
              <a:rPr lang="en-GB" sz="1600" dirty="0"/>
              <a:t>  </a:t>
            </a:r>
            <a:r>
              <a:rPr lang="en-GB" sz="1800" dirty="0"/>
              <a:t>k/a</a:t>
            </a:r>
            <a:r>
              <a:rPr lang="en-GB" sz="1600" dirty="0"/>
              <a:t> </a:t>
            </a:r>
            <a:r>
              <a:rPr lang="en-GB" sz="1800" b="1" dirty="0">
                <a:solidFill>
                  <a:schemeClr val="accent2">
                    <a:lumMod val="75000"/>
                  </a:schemeClr>
                </a:solidFill>
              </a:rPr>
              <a:t>SPIKE &amp; DOME PATTERN</a:t>
            </a:r>
          </a:p>
          <a:p>
            <a:pPr marL="0" indent="0">
              <a:buNone/>
            </a:pPr>
            <a:r>
              <a:rPr lang="en-GB" sz="1800" b="1" dirty="0">
                <a:solidFill>
                  <a:schemeClr val="accent2">
                    <a:lumMod val="60000"/>
                    <a:lumOff val="40000"/>
                  </a:schemeClr>
                </a:solidFill>
              </a:rPr>
              <a:t>                </a:t>
            </a:r>
            <a:r>
              <a:rPr lang="en-GB" sz="1800" b="1" dirty="0"/>
              <a:t>ALSO SEEN IN,</a:t>
            </a:r>
          </a:p>
          <a:p>
            <a:pPr marL="2162810" lvl="5" indent="0">
              <a:buNone/>
            </a:pPr>
            <a:r>
              <a:rPr lang="en-GB" b="1" dirty="0">
                <a:solidFill>
                  <a:srgbClr val="FF0000"/>
                </a:solidFill>
              </a:rPr>
              <a:t>SEVERE AR</a:t>
            </a:r>
          </a:p>
          <a:p>
            <a:pPr marL="2162810" lvl="5" indent="0">
              <a:buNone/>
            </a:pPr>
            <a:r>
              <a:rPr lang="en-GB" b="1" dirty="0">
                <a:solidFill>
                  <a:srgbClr val="FF0000"/>
                </a:solidFill>
              </a:rPr>
              <a:t>AS WITH AR</a:t>
            </a:r>
          </a:p>
          <a:p>
            <a:pPr marL="2162810" lvl="5" indent="0">
              <a:buNone/>
            </a:pPr>
            <a:r>
              <a:rPr lang="en-GB" b="1" dirty="0">
                <a:solidFill>
                  <a:srgbClr val="FF0000"/>
                </a:solidFill>
              </a:rPr>
              <a:t>HOCM</a:t>
            </a:r>
          </a:p>
          <a:p>
            <a:pPr marL="2162810" lvl="5" indent="0">
              <a:buNone/>
            </a:pPr>
            <a:endParaRPr lang="en-GB" sz="1600" b="1" dirty="0">
              <a:solidFill>
                <a:schemeClr val="accent2">
                  <a:lumMod val="60000"/>
                  <a:lumOff val="40000"/>
                </a:schemeClr>
              </a:solidFill>
            </a:endParaRPr>
          </a:p>
        </p:txBody>
      </p:sp>
      <p:pic>
        <p:nvPicPr>
          <p:cNvPr id="9" name="Picture 8"/>
          <p:cNvPicPr>
            <a:picLocks noChangeAspect="1"/>
          </p:cNvPicPr>
          <p:nvPr/>
        </p:nvPicPr>
        <p:blipFill>
          <a:blip r:embed="rId3"/>
          <a:stretch>
            <a:fillRect/>
          </a:stretch>
        </p:blipFill>
        <p:spPr>
          <a:xfrm>
            <a:off x="7143436" y="530434"/>
            <a:ext cx="3243850" cy="27159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437" y="3324124"/>
            <a:ext cx="3243850" cy="283018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769545" y="724278"/>
            <a:ext cx="4581054" cy="5524122"/>
          </a:xfrm>
        </p:spPr>
        <p:txBody>
          <a:bodyPr/>
          <a:lstStyle/>
          <a:p>
            <a:r>
              <a:rPr lang="en-GB" sz="2400" b="1" u="sng" dirty="0"/>
              <a:t>PULSUS BIGEMINI</a:t>
            </a:r>
            <a:r>
              <a:rPr lang="en-GB" sz="2400" b="1" dirty="0"/>
              <a:t> :</a:t>
            </a:r>
          </a:p>
          <a:p>
            <a:endParaRPr lang="en-GB" sz="1800" dirty="0"/>
          </a:p>
          <a:p>
            <a:pPr>
              <a:lnSpc>
                <a:spcPct val="150000"/>
              </a:lnSpc>
              <a:buFont typeface="Wingdings" panose="05000000000000000000" pitchFamily="2" charset="2"/>
              <a:buChar char="Ø"/>
            </a:pPr>
            <a:r>
              <a:rPr lang="en-GB" sz="2400" dirty="0"/>
              <a:t> Disorder of cardiac rhythm</a:t>
            </a:r>
          </a:p>
          <a:p>
            <a:pPr>
              <a:lnSpc>
                <a:spcPct val="150000"/>
              </a:lnSpc>
              <a:buFont typeface="Wingdings" panose="05000000000000000000" pitchFamily="2" charset="2"/>
              <a:buChar char="Ø"/>
            </a:pPr>
            <a:r>
              <a:rPr lang="en-GB" sz="2400" dirty="0"/>
              <a:t> Normal beat f/b </a:t>
            </a:r>
            <a:r>
              <a:rPr lang="en-GB" sz="2400" u="sng" dirty="0"/>
              <a:t>ectopic beat</a:t>
            </a:r>
          </a:p>
          <a:p>
            <a:pPr>
              <a:lnSpc>
                <a:spcPct val="150000"/>
              </a:lnSpc>
              <a:buFont typeface="Wingdings" panose="05000000000000000000" pitchFamily="2" charset="2"/>
              <a:buChar char="Ø"/>
            </a:pPr>
            <a:r>
              <a:rPr lang="en-GB" sz="2400" dirty="0"/>
              <a:t> Reduced diastolic filling</a:t>
            </a:r>
            <a:endParaRPr lang="en-IN" sz="2400" dirty="0"/>
          </a:p>
          <a:p>
            <a:pPr>
              <a:lnSpc>
                <a:spcPct val="150000"/>
              </a:lnSpc>
              <a:buFont typeface="Wingdings" panose="05000000000000000000" pitchFamily="2" charset="2"/>
              <a:buChar char="Ø"/>
            </a:pPr>
            <a:r>
              <a:rPr lang="en-GB" sz="2400" dirty="0"/>
              <a:t> In </a:t>
            </a:r>
            <a:r>
              <a:rPr lang="en-GB" sz="2400" b="1" dirty="0">
                <a:solidFill>
                  <a:srgbClr val="FF0000"/>
                </a:solidFill>
              </a:rPr>
              <a:t>digitalis toxicity</a:t>
            </a:r>
          </a:p>
          <a:p>
            <a:endParaRPr lang="en-IN" dirty="0"/>
          </a:p>
        </p:txBody>
      </p:sp>
      <p:pic>
        <p:nvPicPr>
          <p:cNvPr id="5" name="Picture 4"/>
          <p:cNvPicPr>
            <a:picLocks noChangeAspect="1"/>
          </p:cNvPicPr>
          <p:nvPr/>
        </p:nvPicPr>
        <p:blipFill>
          <a:blip r:embed="rId3"/>
          <a:stretch>
            <a:fillRect/>
          </a:stretch>
        </p:blipFill>
        <p:spPr>
          <a:xfrm>
            <a:off x="5348472" y="1405736"/>
            <a:ext cx="6372664" cy="274484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393405" y="467833"/>
            <a:ext cx="7070651" cy="6060557"/>
          </a:xfrm>
        </p:spPr>
        <p:txBody>
          <a:bodyPr>
            <a:normAutofit lnSpcReduction="10000"/>
          </a:bodyPr>
          <a:lstStyle/>
          <a:p>
            <a:r>
              <a:rPr lang="en-GB" sz="2000" b="1" u="sng" dirty="0"/>
              <a:t>PULSUS ALTERNANS</a:t>
            </a:r>
            <a:r>
              <a:rPr lang="en-GB" sz="2000" b="1" dirty="0"/>
              <a:t> :</a:t>
            </a:r>
          </a:p>
          <a:p>
            <a:endParaRPr lang="en-IN" sz="4000" u="sng" dirty="0"/>
          </a:p>
          <a:p>
            <a:pPr lvl="1">
              <a:buFont typeface="Wingdings" panose="05000000000000000000" pitchFamily="2" charset="2"/>
              <a:buChar char="ü"/>
            </a:pPr>
            <a:r>
              <a:rPr lang="en-GB" dirty="0"/>
              <a:t> First described by </a:t>
            </a:r>
            <a:r>
              <a:rPr lang="en-GB" b="1" i="1" dirty="0"/>
              <a:t>TRAUBE </a:t>
            </a:r>
            <a:r>
              <a:rPr lang="en-GB" dirty="0"/>
              <a:t>in 1872</a:t>
            </a:r>
          </a:p>
          <a:p>
            <a:pPr lvl="1">
              <a:buFont typeface="Wingdings" panose="05000000000000000000" pitchFamily="2" charset="2"/>
              <a:buChar char="ü"/>
            </a:pPr>
            <a:r>
              <a:rPr lang="en-GB" dirty="0"/>
              <a:t> Alterations in the amplitude of pressure pulse</a:t>
            </a:r>
          </a:p>
          <a:p>
            <a:pPr lvl="1">
              <a:buFont typeface="Wingdings" panose="05000000000000000000" pitchFamily="2" charset="2"/>
              <a:buChar char="ü"/>
            </a:pPr>
            <a:r>
              <a:rPr lang="en-GB" dirty="0"/>
              <a:t> Alterations in the pulse volume</a:t>
            </a:r>
          </a:p>
          <a:p>
            <a:pPr lvl="1">
              <a:buFont typeface="Wingdings" panose="05000000000000000000" pitchFamily="2" charset="2"/>
              <a:buChar char="ü"/>
            </a:pPr>
            <a:r>
              <a:rPr lang="en-GB" dirty="0"/>
              <a:t> Better felt in radial artery</a:t>
            </a:r>
          </a:p>
          <a:p>
            <a:pPr lvl="1">
              <a:buFont typeface="Wingdings" panose="05000000000000000000" pitchFamily="2" charset="2"/>
              <a:buChar char="ü"/>
            </a:pPr>
            <a:r>
              <a:rPr lang="en-GB" dirty="0"/>
              <a:t> Usually S3 (+)</a:t>
            </a:r>
          </a:p>
          <a:p>
            <a:pPr lvl="1">
              <a:buFont typeface="Wingdings" panose="05000000000000000000" pitchFamily="2" charset="2"/>
              <a:buChar char="ü"/>
            </a:pPr>
            <a:endParaRPr lang="en-GB" dirty="0"/>
          </a:p>
          <a:p>
            <a:pPr lvl="1">
              <a:buFont typeface="Wingdings" panose="05000000000000000000" pitchFamily="2" charset="2"/>
              <a:buChar char="ü"/>
            </a:pPr>
            <a:r>
              <a:rPr lang="en-GB" dirty="0"/>
              <a:t> Inflate BP cuff above SBP, slowly deflate. Initially </a:t>
            </a:r>
            <a:r>
              <a:rPr lang="en-GB" dirty="0" err="1"/>
              <a:t>korotkof</a:t>
            </a:r>
            <a:r>
              <a:rPr lang="en-GB" dirty="0"/>
              <a:t> sound is heard only for every alternate beats, later its audible for each beat.</a:t>
            </a:r>
          </a:p>
          <a:p>
            <a:pPr marL="457200" lvl="1" indent="0">
              <a:buNone/>
            </a:pPr>
            <a:endParaRPr lang="en-GB" sz="1600" dirty="0"/>
          </a:p>
          <a:p>
            <a:pPr lvl="1">
              <a:buFont typeface="Wingdings" panose="05000000000000000000" pitchFamily="2" charset="2"/>
              <a:buChar char="q"/>
            </a:pPr>
            <a:r>
              <a:rPr lang="en-GB" sz="2000" b="1" dirty="0"/>
              <a:t>DUE TO</a:t>
            </a:r>
          </a:p>
          <a:p>
            <a:pPr lvl="1">
              <a:buFont typeface="Wingdings" panose="05000000000000000000" pitchFamily="2" charset="2"/>
              <a:buChar char="q"/>
            </a:pPr>
            <a:endParaRPr lang="en-GB" sz="2000" b="1" dirty="0"/>
          </a:p>
          <a:p>
            <a:pPr lvl="2">
              <a:buFont typeface="Wingdings" panose="05000000000000000000" pitchFamily="2" charset="2"/>
              <a:buChar char="ü"/>
            </a:pPr>
            <a:r>
              <a:rPr lang="en-GB" b="1" dirty="0">
                <a:solidFill>
                  <a:srgbClr val="FF0000"/>
                </a:solidFill>
              </a:rPr>
              <a:t>LV FAILURE</a:t>
            </a:r>
          </a:p>
          <a:p>
            <a:pPr lvl="2">
              <a:buFont typeface="Wingdings" panose="05000000000000000000" pitchFamily="2" charset="2"/>
              <a:buChar char="ü"/>
            </a:pPr>
            <a:r>
              <a:rPr lang="en-GB" dirty="0"/>
              <a:t>FAILURE OF ELECTROMECHANICAL COUPLING</a:t>
            </a:r>
          </a:p>
          <a:p>
            <a:pPr lvl="1">
              <a:buFont typeface="Wingdings" panose="05000000000000000000" pitchFamily="2" charset="2"/>
              <a:buChar char="ü"/>
            </a:pPr>
            <a:endParaRPr lang="en-GB" sz="1600" dirty="0"/>
          </a:p>
          <a:p>
            <a:pPr lvl="1">
              <a:buFont typeface="Wingdings" panose="05000000000000000000" pitchFamily="2" charset="2"/>
              <a:buChar char="ü"/>
            </a:pPr>
            <a:endParaRPr lang="en-GB" sz="1600" dirty="0"/>
          </a:p>
        </p:txBody>
      </p:sp>
      <p:pic>
        <p:nvPicPr>
          <p:cNvPr id="4" name="Picture 3"/>
          <p:cNvPicPr>
            <a:picLocks noChangeAspect="1"/>
          </p:cNvPicPr>
          <p:nvPr/>
        </p:nvPicPr>
        <p:blipFill>
          <a:blip r:embed="rId3"/>
          <a:stretch>
            <a:fillRect/>
          </a:stretch>
        </p:blipFill>
        <p:spPr>
          <a:xfrm>
            <a:off x="7594805" y="765544"/>
            <a:ext cx="4431071" cy="255355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9453" y="452718"/>
            <a:ext cx="5374589" cy="605176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13974"/>
          </a:xfrm>
        </p:spPr>
        <p:txBody>
          <a:bodyPr>
            <a:normAutofit fontScale="90000"/>
          </a:bodyPr>
          <a:lstStyle/>
          <a:p>
            <a:r>
              <a:rPr lang="en-GB" dirty="0"/>
              <a:t> </a:t>
            </a:r>
            <a:endParaRPr lang="en-IN" dirty="0"/>
          </a:p>
        </p:txBody>
      </p:sp>
      <p:sp>
        <p:nvSpPr>
          <p:cNvPr id="3" name="Content Placeholder 2"/>
          <p:cNvSpPr>
            <a:spLocks noGrp="1"/>
          </p:cNvSpPr>
          <p:nvPr>
            <p:ph idx="1"/>
          </p:nvPr>
        </p:nvSpPr>
        <p:spPr>
          <a:xfrm>
            <a:off x="1103312" y="170122"/>
            <a:ext cx="8946541" cy="6570920"/>
          </a:xfrm>
        </p:spPr>
        <p:txBody>
          <a:bodyPr>
            <a:normAutofit fontScale="85000" lnSpcReduction="20000"/>
          </a:bodyPr>
          <a:lstStyle/>
          <a:p>
            <a:pPr>
              <a:buFont typeface="Wingdings" panose="05000000000000000000" pitchFamily="2" charset="2"/>
              <a:buChar char="q"/>
            </a:pPr>
            <a:r>
              <a:rPr lang="en-GB" sz="2000" b="1" dirty="0"/>
              <a:t>TYPES OF PULSUS ALTERNANS </a:t>
            </a:r>
          </a:p>
          <a:p>
            <a:pPr lvl="1">
              <a:buFont typeface="Wingdings" panose="05000000000000000000" pitchFamily="2" charset="2"/>
              <a:buChar char="ü"/>
            </a:pPr>
            <a:endParaRPr lang="en-GB" sz="1600" dirty="0"/>
          </a:p>
          <a:p>
            <a:pPr lvl="1">
              <a:lnSpc>
                <a:spcPct val="150000"/>
              </a:lnSpc>
              <a:buFont typeface="Wingdings" panose="05000000000000000000" pitchFamily="2" charset="2"/>
              <a:buChar char="ü"/>
            </a:pPr>
            <a:r>
              <a:rPr lang="en-GB" sz="2000" b="1" dirty="0">
                <a:solidFill>
                  <a:schemeClr val="accent6"/>
                </a:solidFill>
              </a:rPr>
              <a:t>PARTIAL</a:t>
            </a:r>
            <a:r>
              <a:rPr lang="en-GB" sz="2000" dirty="0"/>
              <a:t> – Involve either RV (in PE) or LV (in AS)</a:t>
            </a:r>
          </a:p>
          <a:p>
            <a:pPr lvl="1">
              <a:lnSpc>
                <a:spcPct val="150000"/>
              </a:lnSpc>
              <a:buFont typeface="Wingdings" panose="05000000000000000000" pitchFamily="2" charset="2"/>
              <a:buChar char="ü"/>
            </a:pPr>
            <a:r>
              <a:rPr lang="en-GB" sz="2000" b="1" dirty="0">
                <a:solidFill>
                  <a:schemeClr val="accent6"/>
                </a:solidFill>
              </a:rPr>
              <a:t>TOTAL</a:t>
            </a:r>
            <a:r>
              <a:rPr lang="en-GB" sz="2000" dirty="0"/>
              <a:t> – Weak beat is not </a:t>
            </a:r>
            <a:r>
              <a:rPr lang="en-GB" sz="2000" dirty="0" err="1"/>
              <a:t>percieved</a:t>
            </a:r>
            <a:r>
              <a:rPr lang="en-GB" sz="2000" dirty="0"/>
              <a:t> / involve both RT &amp; LT heart</a:t>
            </a:r>
          </a:p>
          <a:p>
            <a:pPr lvl="1">
              <a:lnSpc>
                <a:spcPct val="150000"/>
              </a:lnSpc>
              <a:buFont typeface="Wingdings" panose="05000000000000000000" pitchFamily="2" charset="2"/>
              <a:buChar char="ü"/>
            </a:pPr>
            <a:r>
              <a:rPr lang="en-GB" sz="2000" b="1" dirty="0">
                <a:solidFill>
                  <a:schemeClr val="accent6"/>
                </a:solidFill>
              </a:rPr>
              <a:t>CONCORDANT</a:t>
            </a:r>
            <a:r>
              <a:rPr lang="en-GB" sz="2000" dirty="0"/>
              <a:t> – Simultaneous </a:t>
            </a:r>
            <a:r>
              <a:rPr lang="en-GB" sz="2000" dirty="0" err="1"/>
              <a:t>alternans</a:t>
            </a:r>
            <a:r>
              <a:rPr lang="en-GB" sz="2000" dirty="0"/>
              <a:t> of RT &amp; LT ventricle</a:t>
            </a:r>
          </a:p>
          <a:p>
            <a:pPr lvl="1">
              <a:lnSpc>
                <a:spcPct val="150000"/>
              </a:lnSpc>
              <a:buFont typeface="Wingdings" panose="05000000000000000000" pitchFamily="2" charset="2"/>
              <a:buChar char="ü"/>
            </a:pPr>
            <a:r>
              <a:rPr lang="en-GB" sz="2000" b="1" dirty="0">
                <a:solidFill>
                  <a:schemeClr val="accent6"/>
                </a:solidFill>
              </a:rPr>
              <a:t>DISCORDANT</a:t>
            </a:r>
            <a:r>
              <a:rPr lang="en-GB" sz="2000" dirty="0"/>
              <a:t> – Alternating </a:t>
            </a:r>
            <a:r>
              <a:rPr lang="en-GB" sz="2000" dirty="0" err="1"/>
              <a:t>atlernans</a:t>
            </a:r>
            <a:r>
              <a:rPr lang="en-GB" sz="2000" dirty="0"/>
              <a:t> of RT &amp; LT ventricle</a:t>
            </a:r>
            <a:endParaRPr lang="en-IN" sz="2000" dirty="0"/>
          </a:p>
          <a:p>
            <a:pPr lvl="1">
              <a:buFont typeface="Wingdings" panose="05000000000000000000" pitchFamily="2" charset="2"/>
              <a:buChar char="ü"/>
            </a:pPr>
            <a:endParaRPr lang="en-GB" sz="1600" dirty="0"/>
          </a:p>
          <a:p>
            <a:pPr marL="400050">
              <a:buFont typeface="Wingdings" panose="05000000000000000000" pitchFamily="2" charset="2"/>
              <a:buChar char="q"/>
            </a:pPr>
            <a:r>
              <a:rPr lang="en-GB" sz="2000" b="1" dirty="0"/>
              <a:t>PRECIPITATING EVENTS</a:t>
            </a:r>
          </a:p>
          <a:p>
            <a:pPr lvl="1">
              <a:lnSpc>
                <a:spcPct val="160000"/>
              </a:lnSpc>
              <a:buFont typeface="Wingdings" panose="05000000000000000000" pitchFamily="2" charset="2"/>
              <a:buChar char="ü"/>
            </a:pPr>
            <a:r>
              <a:rPr lang="en-GB" sz="2100" dirty="0">
                <a:solidFill>
                  <a:srgbClr val="FF0000"/>
                </a:solidFill>
              </a:rPr>
              <a:t>MI, DCM</a:t>
            </a:r>
          </a:p>
          <a:p>
            <a:pPr lvl="1">
              <a:lnSpc>
                <a:spcPct val="160000"/>
              </a:lnSpc>
              <a:buFont typeface="Wingdings" panose="05000000000000000000" pitchFamily="2" charset="2"/>
              <a:buChar char="ü"/>
            </a:pPr>
            <a:r>
              <a:rPr lang="en-GB" sz="2100" dirty="0" err="1">
                <a:solidFill>
                  <a:srgbClr val="FF0000"/>
                </a:solidFill>
              </a:rPr>
              <a:t>Pulm</a:t>
            </a:r>
            <a:r>
              <a:rPr lang="en-GB" sz="2100" dirty="0">
                <a:solidFill>
                  <a:srgbClr val="FF0000"/>
                </a:solidFill>
              </a:rPr>
              <a:t> embolism</a:t>
            </a:r>
          </a:p>
          <a:p>
            <a:pPr lvl="1">
              <a:lnSpc>
                <a:spcPct val="160000"/>
              </a:lnSpc>
              <a:buFont typeface="Wingdings" panose="05000000000000000000" pitchFamily="2" charset="2"/>
              <a:buChar char="ü"/>
            </a:pPr>
            <a:r>
              <a:rPr lang="en-GB" sz="2100" dirty="0">
                <a:solidFill>
                  <a:srgbClr val="FF0000"/>
                </a:solidFill>
              </a:rPr>
              <a:t>Severe AS / PS with failure</a:t>
            </a:r>
          </a:p>
          <a:p>
            <a:pPr lvl="1">
              <a:lnSpc>
                <a:spcPct val="160000"/>
              </a:lnSpc>
              <a:buFont typeface="Wingdings" panose="05000000000000000000" pitchFamily="2" charset="2"/>
              <a:buChar char="ü"/>
            </a:pPr>
            <a:r>
              <a:rPr lang="en-GB" sz="2100" dirty="0">
                <a:solidFill>
                  <a:srgbClr val="FF0000"/>
                </a:solidFill>
              </a:rPr>
              <a:t>Severe AR with LVF after AVR</a:t>
            </a:r>
          </a:p>
          <a:p>
            <a:pPr lvl="1">
              <a:lnSpc>
                <a:spcPct val="160000"/>
              </a:lnSpc>
              <a:buFont typeface="Wingdings" panose="05000000000000000000" pitchFamily="2" charset="2"/>
              <a:buChar char="ü"/>
            </a:pPr>
            <a:r>
              <a:rPr lang="en-GB" sz="2100" dirty="0">
                <a:solidFill>
                  <a:srgbClr val="FF0000"/>
                </a:solidFill>
              </a:rPr>
              <a:t>Intracoronary contrast injection</a:t>
            </a:r>
          </a:p>
          <a:p>
            <a:pPr lvl="1">
              <a:lnSpc>
                <a:spcPct val="160000"/>
              </a:lnSpc>
              <a:buFont typeface="Wingdings" panose="05000000000000000000" pitchFamily="2" charset="2"/>
              <a:buChar char="ü"/>
            </a:pPr>
            <a:r>
              <a:rPr lang="en-GB" sz="2100" dirty="0">
                <a:solidFill>
                  <a:srgbClr val="FF0000"/>
                </a:solidFill>
              </a:rPr>
              <a:t>Transient RVOTO during balloon dilatation of PS</a:t>
            </a:r>
          </a:p>
          <a:p>
            <a:pPr lvl="1">
              <a:lnSpc>
                <a:spcPct val="160000"/>
              </a:lnSpc>
              <a:buFont typeface="Wingdings" panose="05000000000000000000" pitchFamily="2" charset="2"/>
              <a:buChar char="ü"/>
            </a:pPr>
            <a:r>
              <a:rPr lang="en-GB" sz="2100" dirty="0">
                <a:solidFill>
                  <a:srgbClr val="FF0000"/>
                </a:solidFill>
              </a:rPr>
              <a:t>Rapid atrial pacing</a:t>
            </a:r>
          </a:p>
          <a:p>
            <a:pPr lvl="1">
              <a:lnSpc>
                <a:spcPct val="160000"/>
              </a:lnSpc>
              <a:buFont typeface="Wingdings" panose="05000000000000000000" pitchFamily="2" charset="2"/>
              <a:buChar char="ü"/>
            </a:pPr>
            <a:r>
              <a:rPr lang="en-GB" sz="2100" dirty="0">
                <a:solidFill>
                  <a:srgbClr val="FF0000"/>
                </a:solidFill>
              </a:rPr>
              <a:t>PVC</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5" name="Content Placeholder 4"/>
          <p:cNvSpPr>
            <a:spLocks noGrp="1"/>
          </p:cNvSpPr>
          <p:nvPr>
            <p:ph idx="1"/>
          </p:nvPr>
        </p:nvSpPr>
        <p:spPr>
          <a:xfrm>
            <a:off x="1103312" y="896294"/>
            <a:ext cx="8946541" cy="5352106"/>
          </a:xfrm>
        </p:spPr>
        <p:txBody>
          <a:bodyPr>
            <a:normAutofit/>
          </a:bodyPr>
          <a:lstStyle/>
          <a:p>
            <a:r>
              <a:rPr lang="en-GB" sz="2400" b="1" u="sng" dirty="0"/>
              <a:t>DICROTIC PULSE :</a:t>
            </a:r>
          </a:p>
          <a:p>
            <a:endParaRPr lang="en-GB" sz="1800" dirty="0"/>
          </a:p>
          <a:p>
            <a:pPr marL="0" indent="0">
              <a:buNone/>
            </a:pPr>
            <a:r>
              <a:rPr lang="en-GB" sz="1800" dirty="0"/>
              <a:t>        </a:t>
            </a:r>
            <a:r>
              <a:rPr lang="en-GB" sz="2400" dirty="0"/>
              <a:t>1 systolic &amp; 1 diastolic beat</a:t>
            </a:r>
            <a:endParaRPr lang="en-IN" sz="2400" dirty="0"/>
          </a:p>
          <a:p>
            <a:pPr marL="0" indent="0">
              <a:buNone/>
            </a:pPr>
            <a:r>
              <a:rPr lang="en-GB" sz="2400" dirty="0"/>
              <a:t>      Requirements :   low PVR</a:t>
            </a:r>
          </a:p>
          <a:p>
            <a:pPr marL="0" indent="0">
              <a:buNone/>
            </a:pPr>
            <a:r>
              <a:rPr lang="en-GB" sz="2400" dirty="0"/>
              <a:t>                                     Hypotension</a:t>
            </a:r>
          </a:p>
          <a:p>
            <a:pPr marL="0" indent="0">
              <a:buNone/>
            </a:pPr>
            <a:endParaRPr lang="en-GB" sz="1800" dirty="0"/>
          </a:p>
          <a:p>
            <a:pPr marL="0" indent="0">
              <a:buNone/>
            </a:pPr>
            <a:r>
              <a:rPr lang="en-GB" sz="1800" dirty="0"/>
              <a:t>                          </a:t>
            </a:r>
            <a:r>
              <a:rPr lang="en-GB" sz="1800" dirty="0">
                <a:solidFill>
                  <a:schemeClr val="accent1">
                    <a:lumMod val="60000"/>
                    <a:lumOff val="40000"/>
                  </a:schemeClr>
                </a:solidFill>
              </a:rPr>
              <a:t> </a:t>
            </a:r>
            <a:r>
              <a:rPr lang="en-GB" sz="2000" b="1" dirty="0">
                <a:solidFill>
                  <a:srgbClr val="FF0000"/>
                </a:solidFill>
              </a:rPr>
              <a:t>CCF</a:t>
            </a:r>
          </a:p>
          <a:p>
            <a:pPr marL="0" indent="0">
              <a:buNone/>
            </a:pPr>
            <a:r>
              <a:rPr lang="en-GB" sz="2000" b="1" dirty="0">
                <a:solidFill>
                  <a:srgbClr val="FF0000"/>
                </a:solidFill>
              </a:rPr>
              <a:t>                         IABP</a:t>
            </a:r>
          </a:p>
          <a:p>
            <a:pPr marL="0" indent="0">
              <a:buNone/>
            </a:pPr>
            <a:r>
              <a:rPr lang="en-GB" sz="2000" b="1" dirty="0">
                <a:solidFill>
                  <a:srgbClr val="FF0000"/>
                </a:solidFill>
              </a:rPr>
              <a:t>                         HYPOVOLUMIC SHOCK</a:t>
            </a:r>
          </a:p>
          <a:p>
            <a:pPr marL="0" indent="0">
              <a:buNone/>
            </a:pPr>
            <a:r>
              <a:rPr lang="en-GB" sz="2000" b="1" dirty="0">
                <a:solidFill>
                  <a:srgbClr val="FF0000"/>
                </a:solidFill>
              </a:rPr>
              <a:t>                         POST AVR</a:t>
            </a:r>
          </a:p>
          <a:p>
            <a:pPr marL="0" indent="0">
              <a:buNone/>
            </a:pPr>
            <a:r>
              <a:rPr lang="en-GB" sz="2000" b="1" dirty="0">
                <a:solidFill>
                  <a:srgbClr val="FF0000"/>
                </a:solidFill>
              </a:rPr>
              <a:t>                         CT</a:t>
            </a:r>
          </a:p>
          <a:p>
            <a:pPr marL="0" indent="0">
              <a:buNone/>
            </a:pPr>
            <a:r>
              <a:rPr lang="en-GB" sz="2000" b="1" dirty="0">
                <a:solidFill>
                  <a:srgbClr val="FF0000"/>
                </a:solidFill>
              </a:rPr>
              <a:t>                         SEPSIS</a:t>
            </a:r>
            <a:endParaRPr lang="en-IN" sz="20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24" y="1367073"/>
            <a:ext cx="4595848" cy="335883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40183"/>
            <a:ext cx="9404723" cy="1400530"/>
          </a:xfrm>
        </p:spPr>
        <p:txBody>
          <a:bodyPr/>
          <a:lstStyle/>
          <a:p>
            <a:r>
              <a:rPr lang="en-GB" dirty="0"/>
              <a:t>  </a:t>
            </a:r>
            <a:endParaRPr lang="en-IN" dirty="0"/>
          </a:p>
        </p:txBody>
      </p:sp>
      <p:sp>
        <p:nvSpPr>
          <p:cNvPr id="3" name="Content Placeholder 2"/>
          <p:cNvSpPr>
            <a:spLocks noGrp="1"/>
          </p:cNvSpPr>
          <p:nvPr>
            <p:ph idx="1"/>
          </p:nvPr>
        </p:nvSpPr>
        <p:spPr>
          <a:xfrm>
            <a:off x="875201" y="702572"/>
            <a:ext cx="4558035" cy="5572538"/>
          </a:xfrm>
        </p:spPr>
        <p:txBody>
          <a:bodyPr/>
          <a:lstStyle/>
          <a:p>
            <a:pPr>
              <a:buFont typeface="Wingdings" panose="05000000000000000000" pitchFamily="2" charset="2"/>
              <a:buChar char="Ø"/>
            </a:pPr>
            <a:endParaRPr lang="en-GB" b="1" dirty="0">
              <a:solidFill>
                <a:srgbClr val="FF0000"/>
              </a:solidFill>
            </a:endParaRPr>
          </a:p>
          <a:p>
            <a:pPr>
              <a:buFont typeface="Wingdings" panose="05000000000000000000" pitchFamily="2" charset="2"/>
              <a:buChar char="Ø"/>
            </a:pPr>
            <a:endParaRPr lang="en-GB" b="1" dirty="0">
              <a:solidFill>
                <a:srgbClr val="FF0000"/>
              </a:solidFill>
            </a:endParaRPr>
          </a:p>
          <a:p>
            <a:pPr>
              <a:buFont typeface="Wingdings" panose="05000000000000000000" pitchFamily="2" charset="2"/>
              <a:buChar char="Ø"/>
            </a:pPr>
            <a:r>
              <a:rPr lang="en-GB" sz="2400" b="1" dirty="0">
                <a:solidFill>
                  <a:srgbClr val="FF0000"/>
                </a:solidFill>
              </a:rPr>
              <a:t> AORTIC ARCH ANEURYSM</a:t>
            </a:r>
          </a:p>
          <a:p>
            <a:pPr>
              <a:buFont typeface="Wingdings" panose="05000000000000000000" pitchFamily="2" charset="2"/>
              <a:buChar char="Ø"/>
            </a:pPr>
            <a:endParaRPr lang="en-GB" sz="2000" b="1" dirty="0">
              <a:solidFill>
                <a:srgbClr val="0070C0"/>
              </a:solidFill>
            </a:endParaRPr>
          </a:p>
          <a:p>
            <a:pPr marL="0" indent="0">
              <a:buNone/>
            </a:pPr>
            <a:r>
              <a:rPr lang="en-GB" sz="2000" b="1" dirty="0">
                <a:solidFill>
                  <a:srgbClr val="0070C0"/>
                </a:solidFill>
              </a:rPr>
              <a:t>TRACHEAL TUG SIGN (OLIVER SIGN)</a:t>
            </a:r>
          </a:p>
          <a:p>
            <a:pPr marL="0" indent="0">
              <a:buNone/>
            </a:pPr>
            <a:endParaRPr lang="en-GB" sz="2000" b="1" dirty="0">
              <a:solidFill>
                <a:srgbClr val="0070C0"/>
              </a:solidFill>
            </a:endParaRPr>
          </a:p>
          <a:p>
            <a:pPr marL="0" indent="0">
              <a:buNone/>
            </a:pPr>
            <a:r>
              <a:rPr lang="en-GB" sz="2000" b="1" dirty="0">
                <a:solidFill>
                  <a:srgbClr val="0070C0"/>
                </a:solidFill>
              </a:rPr>
              <a:t>CARDARELLI’S SIGN</a:t>
            </a:r>
          </a:p>
        </p:txBody>
      </p:sp>
      <p:pic>
        <p:nvPicPr>
          <p:cNvPr id="4" name="Picture 3"/>
          <p:cNvPicPr>
            <a:picLocks noChangeAspect="1"/>
          </p:cNvPicPr>
          <p:nvPr/>
        </p:nvPicPr>
        <p:blipFill>
          <a:blip r:embed="rId3"/>
          <a:stretch>
            <a:fillRect/>
          </a:stretch>
        </p:blipFill>
        <p:spPr>
          <a:xfrm>
            <a:off x="5716288" y="0"/>
            <a:ext cx="5156752" cy="708128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17341"/>
          </a:xfrm>
        </p:spPr>
        <p:txBody>
          <a:bodyPr>
            <a:noAutofit/>
          </a:bodyPr>
          <a:lstStyle/>
          <a:p>
            <a:r>
              <a:rPr lang="en-GB" sz="3200" b="1" dirty="0"/>
              <a:t>   D. SYNCHRONOUS….</a:t>
            </a:r>
            <a:r>
              <a:rPr lang="en-GB" sz="2000" b="1" dirty="0"/>
              <a:t>OR NOT</a:t>
            </a:r>
            <a:endParaRPr lang="en-IN" b="1" dirty="0"/>
          </a:p>
        </p:txBody>
      </p:sp>
      <p:sp>
        <p:nvSpPr>
          <p:cNvPr id="3" name="Content Placeholder 2"/>
          <p:cNvSpPr>
            <a:spLocks noGrp="1"/>
          </p:cNvSpPr>
          <p:nvPr>
            <p:ph idx="1"/>
          </p:nvPr>
        </p:nvSpPr>
        <p:spPr>
          <a:xfrm>
            <a:off x="1055604" y="1081377"/>
            <a:ext cx="9336751" cy="5182926"/>
          </a:xfrm>
        </p:spPr>
        <p:txBody>
          <a:bodyPr>
            <a:normAutofit fontScale="92500" lnSpcReduction="20000"/>
          </a:bodyPr>
          <a:lstStyle/>
          <a:p>
            <a:pPr>
              <a:buFont typeface="Wingdings" panose="05000000000000000000" pitchFamily="2" charset="2"/>
              <a:buChar char="Ø"/>
            </a:pPr>
            <a:endParaRPr lang="en-GB" sz="1600" u="sng" dirty="0"/>
          </a:p>
          <a:p>
            <a:pPr>
              <a:buFont typeface="Wingdings" panose="05000000000000000000" pitchFamily="2" charset="2"/>
              <a:buChar char="Ø"/>
            </a:pPr>
            <a:r>
              <a:rPr lang="en-GB" sz="2400" u="sng" dirty="0"/>
              <a:t>RADIORADIAL DELAY</a:t>
            </a:r>
          </a:p>
          <a:p>
            <a:endParaRPr lang="en-GB" sz="1600" u="sng" dirty="0"/>
          </a:p>
          <a:p>
            <a:pPr lvl="1">
              <a:lnSpc>
                <a:spcPct val="150000"/>
              </a:lnSpc>
              <a:buFont typeface="Wingdings" panose="05000000000000000000" pitchFamily="2" charset="2"/>
              <a:buChar char="v"/>
            </a:pPr>
            <a:r>
              <a:rPr lang="en-GB" sz="2000" dirty="0"/>
              <a:t> Slow rate of rise &amp; delayed peak</a:t>
            </a:r>
          </a:p>
          <a:p>
            <a:pPr lvl="1">
              <a:lnSpc>
                <a:spcPct val="150000"/>
              </a:lnSpc>
              <a:buFont typeface="Wingdings" panose="05000000000000000000" pitchFamily="2" charset="2"/>
              <a:buChar char="v"/>
            </a:pPr>
            <a:r>
              <a:rPr lang="en-GB" sz="2000" dirty="0"/>
              <a:t> Seen in :</a:t>
            </a:r>
          </a:p>
          <a:p>
            <a:pPr lvl="2">
              <a:lnSpc>
                <a:spcPct val="150000"/>
              </a:lnSpc>
              <a:buFont typeface="Wingdings" panose="05000000000000000000" pitchFamily="2" charset="2"/>
              <a:buChar char="ü"/>
            </a:pPr>
            <a:r>
              <a:rPr lang="en-GB" sz="2200" b="1" dirty="0" err="1">
                <a:solidFill>
                  <a:srgbClr val="FF0000"/>
                </a:solidFill>
              </a:rPr>
              <a:t>Aortoarteritis</a:t>
            </a:r>
            <a:endParaRPr lang="en-GB" sz="2200" b="1" dirty="0">
              <a:solidFill>
                <a:srgbClr val="FF0000"/>
              </a:solidFill>
            </a:endParaRPr>
          </a:p>
          <a:p>
            <a:pPr lvl="2">
              <a:lnSpc>
                <a:spcPct val="150000"/>
              </a:lnSpc>
              <a:buFont typeface="Wingdings" panose="05000000000000000000" pitchFamily="2" charset="2"/>
              <a:buChar char="ü"/>
            </a:pPr>
            <a:r>
              <a:rPr lang="en-GB" sz="2200" b="1" dirty="0" err="1">
                <a:solidFill>
                  <a:srgbClr val="FF0000"/>
                </a:solidFill>
              </a:rPr>
              <a:t>Thrombormbolism</a:t>
            </a:r>
            <a:endParaRPr lang="en-GB" sz="2200" b="1" dirty="0">
              <a:solidFill>
                <a:srgbClr val="FF0000"/>
              </a:solidFill>
            </a:endParaRPr>
          </a:p>
          <a:p>
            <a:pPr lvl="2">
              <a:lnSpc>
                <a:spcPct val="150000"/>
              </a:lnSpc>
              <a:buFont typeface="Wingdings" panose="05000000000000000000" pitchFamily="2" charset="2"/>
              <a:buChar char="ü"/>
            </a:pPr>
            <a:r>
              <a:rPr lang="en-GB" sz="2200" b="1" dirty="0">
                <a:solidFill>
                  <a:srgbClr val="FF0000"/>
                </a:solidFill>
              </a:rPr>
              <a:t>Cervical rib</a:t>
            </a:r>
          </a:p>
          <a:p>
            <a:pPr lvl="2">
              <a:lnSpc>
                <a:spcPct val="150000"/>
              </a:lnSpc>
              <a:buFont typeface="Wingdings" panose="05000000000000000000" pitchFamily="2" charset="2"/>
              <a:buChar char="ü"/>
            </a:pPr>
            <a:r>
              <a:rPr lang="en-GB" sz="2200" b="1" dirty="0" err="1">
                <a:solidFill>
                  <a:srgbClr val="FF0000"/>
                </a:solidFill>
              </a:rPr>
              <a:t>Scalenus</a:t>
            </a:r>
            <a:r>
              <a:rPr lang="en-GB" sz="2200" b="1" dirty="0">
                <a:solidFill>
                  <a:srgbClr val="FF0000"/>
                </a:solidFill>
              </a:rPr>
              <a:t> </a:t>
            </a:r>
            <a:r>
              <a:rPr lang="en-GB" sz="2200" b="1" dirty="0" err="1">
                <a:solidFill>
                  <a:srgbClr val="FF0000"/>
                </a:solidFill>
              </a:rPr>
              <a:t>anticus</a:t>
            </a:r>
            <a:r>
              <a:rPr lang="en-GB" sz="2200" b="1" dirty="0">
                <a:solidFill>
                  <a:srgbClr val="FF0000"/>
                </a:solidFill>
              </a:rPr>
              <a:t> syndrome</a:t>
            </a:r>
          </a:p>
          <a:p>
            <a:pPr lvl="2">
              <a:lnSpc>
                <a:spcPct val="150000"/>
              </a:lnSpc>
              <a:buFont typeface="Wingdings" panose="05000000000000000000" pitchFamily="2" charset="2"/>
              <a:buChar char="ü"/>
            </a:pPr>
            <a:r>
              <a:rPr lang="en-GB" sz="2200" b="1" dirty="0">
                <a:solidFill>
                  <a:srgbClr val="FF0000"/>
                </a:solidFill>
              </a:rPr>
              <a:t>Anomalous RT </a:t>
            </a:r>
            <a:r>
              <a:rPr lang="en-GB" sz="2200" b="1" dirty="0" err="1">
                <a:solidFill>
                  <a:srgbClr val="FF0000"/>
                </a:solidFill>
              </a:rPr>
              <a:t>subclavian</a:t>
            </a:r>
            <a:r>
              <a:rPr lang="en-GB" sz="2200" b="1" dirty="0">
                <a:solidFill>
                  <a:srgbClr val="FF0000"/>
                </a:solidFill>
              </a:rPr>
              <a:t> artery</a:t>
            </a:r>
          </a:p>
          <a:p>
            <a:pPr lvl="2">
              <a:lnSpc>
                <a:spcPct val="150000"/>
              </a:lnSpc>
              <a:buFont typeface="Wingdings" panose="05000000000000000000" pitchFamily="2" charset="2"/>
              <a:buChar char="ü"/>
            </a:pPr>
            <a:r>
              <a:rPr lang="en-GB" sz="2200" b="1" dirty="0">
                <a:solidFill>
                  <a:srgbClr val="FF0000"/>
                </a:solidFill>
              </a:rPr>
              <a:t>Aberrant radial artery course</a:t>
            </a:r>
          </a:p>
          <a:p>
            <a:pPr lvl="2">
              <a:lnSpc>
                <a:spcPct val="150000"/>
              </a:lnSpc>
              <a:buFont typeface="Wingdings" panose="05000000000000000000" pitchFamily="2" charset="2"/>
              <a:buChar char="ü"/>
            </a:pPr>
            <a:r>
              <a:rPr lang="en-GB" sz="2200" b="1" dirty="0">
                <a:solidFill>
                  <a:srgbClr val="FF0000"/>
                </a:solidFill>
              </a:rPr>
              <a:t>Aortic dissection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404723" cy="557098"/>
          </a:xfrm>
        </p:spPr>
        <p:txBody>
          <a:bodyPr/>
          <a:lstStyle/>
          <a:p>
            <a:r>
              <a:rPr lang="en-GB" sz="2000" u="sng" dirty="0"/>
              <a:t> </a:t>
            </a:r>
            <a:endParaRPr lang="en-IN" sz="2000" u="sng" dirty="0"/>
          </a:p>
        </p:txBody>
      </p:sp>
      <p:sp>
        <p:nvSpPr>
          <p:cNvPr id="3" name="Content Placeholder 2"/>
          <p:cNvSpPr>
            <a:spLocks noGrp="1"/>
          </p:cNvSpPr>
          <p:nvPr>
            <p:ph idx="1"/>
          </p:nvPr>
        </p:nvSpPr>
        <p:spPr>
          <a:xfrm>
            <a:off x="905603" y="297711"/>
            <a:ext cx="10067197" cy="6315740"/>
          </a:xfrm>
        </p:spPr>
        <p:txBody>
          <a:bodyPr>
            <a:normAutofit fontScale="92500" lnSpcReduction="20000"/>
          </a:bodyPr>
          <a:lstStyle/>
          <a:p>
            <a:pPr>
              <a:buFont typeface="Wingdings" panose="05000000000000000000" pitchFamily="2" charset="2"/>
              <a:buChar char="Ø"/>
            </a:pPr>
            <a:r>
              <a:rPr lang="en-GB" sz="1600" u="sng" dirty="0"/>
              <a:t> </a:t>
            </a:r>
            <a:r>
              <a:rPr lang="en-GB" sz="2200" b="1" u="sng" dirty="0"/>
              <a:t>RADIOFEMORAL DELAY :</a:t>
            </a:r>
          </a:p>
          <a:p>
            <a:pPr>
              <a:buFont typeface="Wingdings" panose="05000000000000000000" pitchFamily="2" charset="2"/>
              <a:buChar char="Ø"/>
            </a:pPr>
            <a:endParaRPr lang="en-GB" sz="2200" b="1" dirty="0"/>
          </a:p>
          <a:p>
            <a:pPr lvl="1">
              <a:lnSpc>
                <a:spcPct val="150000"/>
              </a:lnSpc>
              <a:buFont typeface="Wingdings" panose="05000000000000000000" pitchFamily="2" charset="2"/>
              <a:buChar char="v"/>
            </a:pPr>
            <a:r>
              <a:rPr lang="en-GB" sz="2000" dirty="0"/>
              <a:t>Slow rate of rise &amp; delayed peak</a:t>
            </a:r>
          </a:p>
          <a:p>
            <a:pPr lvl="1">
              <a:lnSpc>
                <a:spcPct val="150000"/>
              </a:lnSpc>
              <a:buFont typeface="Wingdings" panose="05000000000000000000" pitchFamily="2" charset="2"/>
              <a:buChar char="v"/>
            </a:pPr>
            <a:r>
              <a:rPr lang="en-GB" sz="2000" dirty="0"/>
              <a:t>Delay &amp; low volume</a:t>
            </a:r>
          </a:p>
          <a:p>
            <a:pPr lvl="1">
              <a:lnSpc>
                <a:spcPct val="150000"/>
              </a:lnSpc>
              <a:buFont typeface="Wingdings" panose="05000000000000000000" pitchFamily="2" charset="2"/>
              <a:buChar char="v"/>
            </a:pPr>
            <a:r>
              <a:rPr lang="en-GB" sz="2000" dirty="0"/>
              <a:t>Seen in </a:t>
            </a:r>
          </a:p>
          <a:p>
            <a:pPr lvl="2">
              <a:lnSpc>
                <a:spcPct val="150000"/>
              </a:lnSpc>
              <a:buFont typeface="Wingdings" panose="05000000000000000000" pitchFamily="2" charset="2"/>
              <a:buChar char="ü"/>
            </a:pPr>
            <a:r>
              <a:rPr lang="en-GB" b="1" dirty="0">
                <a:solidFill>
                  <a:srgbClr val="FF0000"/>
                </a:solidFill>
              </a:rPr>
              <a:t>CoA</a:t>
            </a:r>
          </a:p>
          <a:p>
            <a:pPr lvl="2">
              <a:lnSpc>
                <a:spcPct val="150000"/>
              </a:lnSpc>
              <a:buFont typeface="Wingdings" panose="05000000000000000000" pitchFamily="2" charset="2"/>
              <a:buChar char="ü"/>
            </a:pPr>
            <a:r>
              <a:rPr lang="en-GB" b="1" dirty="0" err="1">
                <a:solidFill>
                  <a:srgbClr val="FF0000"/>
                </a:solidFill>
              </a:rPr>
              <a:t>Occlussive</a:t>
            </a:r>
            <a:r>
              <a:rPr lang="en-GB" b="1" dirty="0">
                <a:solidFill>
                  <a:srgbClr val="FF0000"/>
                </a:solidFill>
              </a:rPr>
              <a:t> d/s </a:t>
            </a:r>
            <a:r>
              <a:rPr lang="en-GB" dirty="0"/>
              <a:t>of </a:t>
            </a:r>
            <a:r>
              <a:rPr lang="en-GB" dirty="0" err="1"/>
              <a:t>aortoiliac</a:t>
            </a:r>
            <a:r>
              <a:rPr lang="en-GB" dirty="0"/>
              <a:t> bifurcation/common iliac/</a:t>
            </a:r>
            <a:r>
              <a:rPr lang="en-GB" dirty="0" err="1"/>
              <a:t>ext</a:t>
            </a:r>
            <a:r>
              <a:rPr lang="en-GB" dirty="0"/>
              <a:t> iliac artery</a:t>
            </a:r>
          </a:p>
          <a:p>
            <a:pPr lvl="2">
              <a:lnSpc>
                <a:spcPct val="150000"/>
              </a:lnSpc>
              <a:buFont typeface="Wingdings" panose="05000000000000000000" pitchFamily="2" charset="2"/>
              <a:buChar char="ü"/>
            </a:pPr>
            <a:r>
              <a:rPr lang="en-GB" b="1" dirty="0" err="1">
                <a:solidFill>
                  <a:srgbClr val="FF0000"/>
                </a:solidFill>
              </a:rPr>
              <a:t>Supravalvular</a:t>
            </a:r>
            <a:r>
              <a:rPr lang="en-GB" b="1" dirty="0">
                <a:solidFill>
                  <a:srgbClr val="FF0000"/>
                </a:solidFill>
              </a:rPr>
              <a:t> AS</a:t>
            </a:r>
            <a:endParaRPr lang="en-IN" b="1" dirty="0">
              <a:solidFill>
                <a:srgbClr val="FF0000"/>
              </a:solidFill>
            </a:endParaRPr>
          </a:p>
          <a:p>
            <a:pPr>
              <a:buFont typeface="Wingdings" panose="05000000000000000000" pitchFamily="2" charset="2"/>
              <a:buChar char="Ø"/>
            </a:pPr>
            <a:endParaRPr lang="en-GB" sz="1800" u="sng" dirty="0"/>
          </a:p>
          <a:p>
            <a:pPr>
              <a:buFont typeface="Wingdings" panose="05000000000000000000" pitchFamily="2" charset="2"/>
              <a:buChar char="Ø"/>
            </a:pPr>
            <a:r>
              <a:rPr lang="en-GB" sz="2200" b="1" u="sng" dirty="0"/>
              <a:t>CoA WITHOUT RFD :</a:t>
            </a:r>
          </a:p>
          <a:p>
            <a:pPr>
              <a:buFont typeface="Wingdings" panose="05000000000000000000" pitchFamily="2" charset="2"/>
              <a:buChar char="Ø"/>
            </a:pPr>
            <a:endParaRPr lang="en-GB" sz="2200" b="1" dirty="0"/>
          </a:p>
          <a:p>
            <a:pPr lvl="1">
              <a:lnSpc>
                <a:spcPct val="150000"/>
              </a:lnSpc>
              <a:buFont typeface="Wingdings" panose="05000000000000000000" pitchFamily="2" charset="2"/>
              <a:buChar char="v"/>
            </a:pPr>
            <a:r>
              <a:rPr lang="en-GB" sz="2000" b="1" dirty="0">
                <a:solidFill>
                  <a:srgbClr val="FF0000"/>
                </a:solidFill>
              </a:rPr>
              <a:t>CoA with </a:t>
            </a:r>
            <a:r>
              <a:rPr lang="en-GB" sz="2000" b="1" dirty="0" err="1">
                <a:solidFill>
                  <a:srgbClr val="FF0000"/>
                </a:solidFill>
              </a:rPr>
              <a:t>Supravalvular</a:t>
            </a:r>
            <a:r>
              <a:rPr lang="en-GB" sz="2000" b="1" dirty="0">
                <a:solidFill>
                  <a:srgbClr val="FF0000"/>
                </a:solidFill>
              </a:rPr>
              <a:t> AS</a:t>
            </a:r>
          </a:p>
          <a:p>
            <a:pPr lvl="1">
              <a:lnSpc>
                <a:spcPct val="150000"/>
              </a:lnSpc>
              <a:buFont typeface="Wingdings" panose="05000000000000000000" pitchFamily="2" charset="2"/>
              <a:buChar char="v"/>
            </a:pPr>
            <a:r>
              <a:rPr lang="en-GB" sz="2000" b="1" dirty="0">
                <a:solidFill>
                  <a:srgbClr val="FF0000"/>
                </a:solidFill>
              </a:rPr>
              <a:t>CoA with MR</a:t>
            </a:r>
          </a:p>
          <a:p>
            <a:pPr lvl="1">
              <a:lnSpc>
                <a:spcPct val="150000"/>
              </a:lnSpc>
              <a:buFont typeface="Wingdings" panose="05000000000000000000" pitchFamily="2" charset="2"/>
              <a:buChar char="v"/>
            </a:pPr>
            <a:r>
              <a:rPr lang="en-GB" sz="2000" b="1" dirty="0">
                <a:solidFill>
                  <a:srgbClr val="FF0000"/>
                </a:solidFill>
              </a:rPr>
              <a:t>CoA + BAV</a:t>
            </a:r>
            <a:r>
              <a:rPr lang="en-GB" sz="2000" b="1" baseline="-25000" dirty="0">
                <a:solidFill>
                  <a:srgbClr val="FF0000"/>
                </a:solidFill>
              </a:rPr>
              <a:t> </a:t>
            </a:r>
            <a:r>
              <a:rPr lang="en-GB" sz="2000" b="1" dirty="0">
                <a:solidFill>
                  <a:srgbClr val="FF0000"/>
                </a:solidFill>
              </a:rPr>
              <a:t>with AS / AR</a:t>
            </a:r>
          </a:p>
          <a:p>
            <a:pPr lvl="1">
              <a:lnSpc>
                <a:spcPct val="150000"/>
              </a:lnSpc>
              <a:buFont typeface="Wingdings" panose="05000000000000000000" pitchFamily="2" charset="2"/>
              <a:buChar char="v"/>
            </a:pPr>
            <a:r>
              <a:rPr lang="en-GB" sz="2000" b="1" dirty="0" err="1">
                <a:solidFill>
                  <a:srgbClr val="FF0000"/>
                </a:solidFill>
              </a:rPr>
              <a:t>Pseudocoarctation</a:t>
            </a:r>
            <a:endParaRPr lang="en-GB" sz="2000" b="1" dirty="0">
              <a:solidFill>
                <a:srgbClr val="FF0000"/>
              </a:solidFill>
            </a:endParaRPr>
          </a:p>
          <a:p>
            <a:pPr>
              <a:buFont typeface="Wingdings" panose="05000000000000000000" pitchFamily="2" charset="2"/>
              <a:buChar char="Ø"/>
            </a:pPr>
            <a:endParaRPr lang="en-GB"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29" y="293691"/>
            <a:ext cx="9404723" cy="445780"/>
          </a:xfrm>
        </p:spPr>
        <p:txBody>
          <a:bodyPr>
            <a:normAutofit fontScale="90000"/>
          </a:bodyPr>
          <a:lstStyle/>
          <a:p>
            <a:r>
              <a:rPr lang="en-GB" dirty="0"/>
              <a:t> </a:t>
            </a:r>
            <a:endParaRPr lang="en-IN" dirty="0"/>
          </a:p>
        </p:txBody>
      </p:sp>
      <p:sp>
        <p:nvSpPr>
          <p:cNvPr id="3" name="Content Placeholder 2"/>
          <p:cNvSpPr>
            <a:spLocks noGrp="1"/>
          </p:cNvSpPr>
          <p:nvPr>
            <p:ph idx="1"/>
          </p:nvPr>
        </p:nvSpPr>
        <p:spPr>
          <a:xfrm>
            <a:off x="1103312" y="739472"/>
            <a:ext cx="8946541" cy="5508928"/>
          </a:xfrm>
        </p:spPr>
        <p:txBody>
          <a:bodyPr>
            <a:normAutofit/>
          </a:bodyPr>
          <a:lstStyle/>
          <a:p>
            <a:pPr>
              <a:buFont typeface="Wingdings" panose="05000000000000000000" pitchFamily="2" charset="2"/>
              <a:buChar char="Ø"/>
            </a:pPr>
            <a:r>
              <a:rPr lang="en-GB" sz="2400" b="1" u="sng" dirty="0"/>
              <a:t>PULSE DIFICIT</a:t>
            </a:r>
          </a:p>
          <a:p>
            <a:pPr>
              <a:buFont typeface="Wingdings" panose="05000000000000000000" pitchFamily="2" charset="2"/>
              <a:buChar char="Ø"/>
            </a:pPr>
            <a:endParaRPr lang="en-IN" sz="1800" u="sng" dirty="0"/>
          </a:p>
          <a:p>
            <a:pPr lvl="1">
              <a:lnSpc>
                <a:spcPct val="150000"/>
              </a:lnSpc>
              <a:buFont typeface="Wingdings" panose="05000000000000000000" pitchFamily="2" charset="2"/>
              <a:buChar char="v"/>
            </a:pPr>
            <a:r>
              <a:rPr lang="en-GB" sz="2000" dirty="0"/>
              <a:t>APEX PULSE DEFICIT OF &gt; 10 bpm S/O </a:t>
            </a:r>
            <a:r>
              <a:rPr lang="en-GB" sz="2000" b="1" dirty="0">
                <a:solidFill>
                  <a:srgbClr val="FF0000"/>
                </a:solidFill>
              </a:rPr>
              <a:t>AF</a:t>
            </a:r>
          </a:p>
          <a:p>
            <a:pPr lvl="1">
              <a:buFont typeface="Wingdings" panose="05000000000000000000" pitchFamily="2" charset="2"/>
              <a:buChar char="v"/>
            </a:pPr>
            <a:endParaRPr lang="en-GB" sz="1600" b="1" dirty="0">
              <a:solidFill>
                <a:srgbClr val="FF0000"/>
              </a:solidFill>
            </a:endParaRPr>
          </a:p>
          <a:p>
            <a:pPr marL="0" indent="0">
              <a:buNone/>
            </a:pPr>
            <a:endParaRPr lang="en-GB" sz="1600" u="sng" dirty="0"/>
          </a:p>
          <a:p>
            <a:pPr>
              <a:buFont typeface="Wingdings" panose="05000000000000000000" pitchFamily="2" charset="2"/>
              <a:buChar char="Ø"/>
            </a:pPr>
            <a:r>
              <a:rPr lang="en-GB" sz="2400" b="1" u="sng" dirty="0"/>
              <a:t>UNEQUAL CAROTIDS</a:t>
            </a:r>
          </a:p>
          <a:p>
            <a:pPr>
              <a:buFont typeface="Wingdings" panose="05000000000000000000" pitchFamily="2" charset="2"/>
              <a:buChar char="Ø"/>
            </a:pPr>
            <a:endParaRPr lang="en-GB" sz="1800" u="sng" dirty="0"/>
          </a:p>
          <a:p>
            <a:pPr lvl="1">
              <a:lnSpc>
                <a:spcPct val="150000"/>
              </a:lnSpc>
              <a:buFont typeface="Wingdings" panose="05000000000000000000" pitchFamily="2" charset="2"/>
              <a:buChar char="v"/>
            </a:pPr>
            <a:r>
              <a:rPr lang="en-GB" sz="2000" b="1" dirty="0" err="1">
                <a:solidFill>
                  <a:srgbClr val="FF0000"/>
                </a:solidFill>
              </a:rPr>
              <a:t>Aortoarteritis</a:t>
            </a:r>
            <a:endParaRPr lang="en-GB" sz="2000" b="1" dirty="0">
              <a:solidFill>
                <a:srgbClr val="FF0000"/>
              </a:solidFill>
            </a:endParaRPr>
          </a:p>
          <a:p>
            <a:pPr lvl="1">
              <a:lnSpc>
                <a:spcPct val="150000"/>
              </a:lnSpc>
              <a:buFont typeface="Wingdings" panose="05000000000000000000" pitchFamily="2" charset="2"/>
              <a:buChar char="v"/>
            </a:pPr>
            <a:r>
              <a:rPr lang="en-GB" sz="2000" b="1" dirty="0">
                <a:solidFill>
                  <a:srgbClr val="FF0000"/>
                </a:solidFill>
              </a:rPr>
              <a:t>Aortic aneurysm</a:t>
            </a:r>
          </a:p>
          <a:p>
            <a:pPr lvl="1">
              <a:lnSpc>
                <a:spcPct val="150000"/>
              </a:lnSpc>
              <a:buFont typeface="Wingdings" panose="05000000000000000000" pitchFamily="2" charset="2"/>
              <a:buChar char="v"/>
            </a:pPr>
            <a:r>
              <a:rPr lang="en-GB" sz="2000" b="1" dirty="0">
                <a:solidFill>
                  <a:srgbClr val="FF0000"/>
                </a:solidFill>
              </a:rPr>
              <a:t>Atherosclerosis, </a:t>
            </a:r>
            <a:r>
              <a:rPr lang="en-GB" sz="2000" b="1" dirty="0" err="1">
                <a:solidFill>
                  <a:srgbClr val="FF0000"/>
                </a:solidFill>
              </a:rPr>
              <a:t>atheroembolism</a:t>
            </a:r>
            <a:endParaRPr lang="en-GB" sz="2000" b="1" dirty="0">
              <a:solidFill>
                <a:srgbClr val="FF0000"/>
              </a:solidFill>
            </a:endParaRPr>
          </a:p>
          <a:p>
            <a:pPr lvl="1">
              <a:lnSpc>
                <a:spcPct val="150000"/>
              </a:lnSpc>
              <a:buFont typeface="Wingdings" panose="05000000000000000000" pitchFamily="2" charset="2"/>
              <a:buChar char="v"/>
            </a:pPr>
            <a:r>
              <a:rPr lang="en-GB" sz="2000" b="1" dirty="0" err="1">
                <a:solidFill>
                  <a:srgbClr val="FF0000"/>
                </a:solidFill>
              </a:rPr>
              <a:t>Supravalcular</a:t>
            </a:r>
            <a:r>
              <a:rPr lang="en-GB" sz="2000" b="1" dirty="0">
                <a:solidFill>
                  <a:srgbClr val="FF0000"/>
                </a:solidFill>
              </a:rPr>
              <a:t> 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21925"/>
          </a:xfrm>
        </p:spPr>
        <p:txBody>
          <a:bodyPr>
            <a:normAutofit fontScale="90000"/>
          </a:bodyPr>
          <a:lstStyle/>
          <a:p>
            <a:r>
              <a:rPr lang="en-GB" dirty="0"/>
              <a:t> </a:t>
            </a:r>
            <a:endParaRPr lang="en-IN" dirty="0"/>
          </a:p>
        </p:txBody>
      </p:sp>
      <p:sp>
        <p:nvSpPr>
          <p:cNvPr id="3" name="Content Placeholder 2"/>
          <p:cNvSpPr>
            <a:spLocks noGrp="1"/>
          </p:cNvSpPr>
          <p:nvPr>
            <p:ph idx="1"/>
          </p:nvPr>
        </p:nvSpPr>
        <p:spPr>
          <a:xfrm>
            <a:off x="1103312" y="874644"/>
            <a:ext cx="8946541" cy="5373756"/>
          </a:xfrm>
        </p:spPr>
        <p:txBody>
          <a:bodyPr>
            <a:normAutofit/>
          </a:bodyPr>
          <a:lstStyle/>
          <a:p>
            <a:r>
              <a:rPr lang="en-GB" u="sng" dirty="0"/>
              <a:t>VELOCITY OF PRESSURE PULSE TRANSMISSION</a:t>
            </a:r>
            <a:r>
              <a:rPr lang="en-GB" dirty="0"/>
              <a:t> :</a:t>
            </a:r>
          </a:p>
          <a:p>
            <a:pPr marL="0" indent="0">
              <a:buNone/>
            </a:pPr>
            <a:endParaRPr lang="en-GB" u="sng" dirty="0"/>
          </a:p>
          <a:p>
            <a:pPr lvl="2">
              <a:buFont typeface="Wingdings" panose="05000000000000000000" pitchFamily="2" charset="2"/>
              <a:buChar char="v"/>
            </a:pPr>
            <a:r>
              <a:rPr lang="en-GB" sz="1800" dirty="0"/>
              <a:t>AORTA : </a:t>
            </a:r>
            <a:r>
              <a:rPr lang="en-GB" sz="1800" b="1" dirty="0">
                <a:solidFill>
                  <a:schemeClr val="accent5"/>
                </a:solidFill>
              </a:rPr>
              <a:t>3 - 5 </a:t>
            </a:r>
            <a:r>
              <a:rPr lang="en-GB" sz="1800" dirty="0"/>
              <a:t>M/SEC</a:t>
            </a:r>
          </a:p>
          <a:p>
            <a:pPr lvl="2">
              <a:buFont typeface="Wingdings" panose="05000000000000000000" pitchFamily="2" charset="2"/>
              <a:buChar char="v"/>
            </a:pPr>
            <a:endParaRPr lang="en-GB" sz="1800" dirty="0"/>
          </a:p>
          <a:p>
            <a:pPr lvl="2">
              <a:buFont typeface="Wingdings" panose="05000000000000000000" pitchFamily="2" charset="2"/>
              <a:buChar char="v"/>
            </a:pPr>
            <a:r>
              <a:rPr lang="en-GB" sz="1800" dirty="0"/>
              <a:t>LARGE ARTERIAL BRANCHES : </a:t>
            </a:r>
            <a:r>
              <a:rPr lang="en-GB" sz="1800" b="1" dirty="0">
                <a:solidFill>
                  <a:schemeClr val="accent5"/>
                </a:solidFill>
              </a:rPr>
              <a:t>7 - 10 </a:t>
            </a:r>
            <a:r>
              <a:rPr lang="en-GB" sz="1800" dirty="0"/>
              <a:t>M/SEC</a:t>
            </a:r>
          </a:p>
          <a:p>
            <a:pPr lvl="2">
              <a:buFont typeface="Wingdings" panose="05000000000000000000" pitchFamily="2" charset="2"/>
              <a:buChar char="v"/>
            </a:pPr>
            <a:endParaRPr lang="en-GB" sz="1800" dirty="0"/>
          </a:p>
          <a:p>
            <a:pPr lvl="2">
              <a:buFont typeface="Wingdings" panose="05000000000000000000" pitchFamily="2" charset="2"/>
              <a:buChar char="v"/>
            </a:pPr>
            <a:r>
              <a:rPr lang="en-GB" sz="1800" dirty="0"/>
              <a:t>SMALL ARTERIES : </a:t>
            </a:r>
            <a:r>
              <a:rPr lang="en-GB" sz="1800" b="1" dirty="0">
                <a:solidFill>
                  <a:schemeClr val="accent5"/>
                </a:solidFill>
              </a:rPr>
              <a:t>15 - 35 </a:t>
            </a:r>
            <a:r>
              <a:rPr lang="en-GB" sz="1800" dirty="0"/>
              <a:t>M/SEC </a:t>
            </a:r>
          </a:p>
          <a:p>
            <a:pPr marL="0" indent="0" algn="ctr">
              <a:buNone/>
            </a:pPr>
            <a:endParaRPr lang="en-GB" dirty="0"/>
          </a:p>
          <a:p>
            <a:pPr marL="0" indent="0" algn="ctr">
              <a:buNone/>
            </a:pPr>
            <a:r>
              <a:rPr lang="en-GB" dirty="0"/>
              <a:t> </a:t>
            </a:r>
            <a:r>
              <a:rPr lang="en-GB" sz="1800" dirty="0"/>
              <a:t>GREATER THE COMPLIANCE OF EACH VASCULAR SEGMENT, SLOWER THE VELOCITY</a:t>
            </a: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404723" cy="437828"/>
          </a:xfrm>
        </p:spPr>
        <p:txBody>
          <a:bodyPr>
            <a:normAutofit fontScale="90000"/>
          </a:bodyPr>
          <a:lstStyle/>
          <a:p>
            <a:r>
              <a:rPr lang="en-GB" dirty="0"/>
              <a:t> </a:t>
            </a:r>
            <a:endParaRPr lang="en-IN" dirty="0"/>
          </a:p>
        </p:txBody>
      </p:sp>
      <p:sp>
        <p:nvSpPr>
          <p:cNvPr id="3" name="Content Placeholder 2"/>
          <p:cNvSpPr>
            <a:spLocks noGrp="1"/>
          </p:cNvSpPr>
          <p:nvPr>
            <p:ph idx="1"/>
          </p:nvPr>
        </p:nvSpPr>
        <p:spPr>
          <a:xfrm>
            <a:off x="1103312" y="890548"/>
            <a:ext cx="8946541" cy="5357852"/>
          </a:xfrm>
        </p:spPr>
        <p:txBody>
          <a:bodyPr/>
          <a:lstStyle/>
          <a:p>
            <a:pPr>
              <a:buFont typeface="Wingdings" panose="05000000000000000000" pitchFamily="2" charset="2"/>
              <a:buChar char="Ø"/>
            </a:pPr>
            <a:r>
              <a:rPr lang="en-GB" sz="2400" b="1" u="sng" dirty="0"/>
              <a:t>UNEQUAL FEMORALS:</a:t>
            </a:r>
          </a:p>
          <a:p>
            <a:pPr marL="0" indent="0">
              <a:buNone/>
            </a:pPr>
            <a:endParaRPr lang="en-GB" sz="2400" u="sng" dirty="0"/>
          </a:p>
          <a:p>
            <a:pPr lvl="1">
              <a:lnSpc>
                <a:spcPct val="150000"/>
              </a:lnSpc>
              <a:buFont typeface="Wingdings" panose="05000000000000000000" pitchFamily="2" charset="2"/>
              <a:buChar char="v"/>
            </a:pPr>
            <a:r>
              <a:rPr lang="en-GB" b="1" dirty="0">
                <a:solidFill>
                  <a:srgbClr val="FF0000"/>
                </a:solidFill>
              </a:rPr>
              <a:t> Dissecting aneurysm</a:t>
            </a:r>
          </a:p>
          <a:p>
            <a:pPr lvl="1">
              <a:lnSpc>
                <a:spcPct val="150000"/>
              </a:lnSpc>
              <a:buFont typeface="Wingdings" panose="05000000000000000000" pitchFamily="2" charset="2"/>
              <a:buChar char="v"/>
            </a:pPr>
            <a:r>
              <a:rPr lang="en-GB" b="1" dirty="0">
                <a:solidFill>
                  <a:srgbClr val="FF0000"/>
                </a:solidFill>
              </a:rPr>
              <a:t> CoA</a:t>
            </a:r>
          </a:p>
          <a:p>
            <a:pPr lvl="1">
              <a:lnSpc>
                <a:spcPct val="150000"/>
              </a:lnSpc>
              <a:buFont typeface="Wingdings" panose="05000000000000000000" pitchFamily="2" charset="2"/>
              <a:buChar char="v"/>
            </a:pPr>
            <a:r>
              <a:rPr lang="en-GB" b="1" dirty="0">
                <a:solidFill>
                  <a:srgbClr val="FF0000"/>
                </a:solidFill>
              </a:rPr>
              <a:t> </a:t>
            </a:r>
            <a:r>
              <a:rPr lang="en-GB" b="1" dirty="0" err="1">
                <a:solidFill>
                  <a:srgbClr val="FF0000"/>
                </a:solidFill>
              </a:rPr>
              <a:t>Pseudoxanthoma</a:t>
            </a:r>
            <a:r>
              <a:rPr lang="en-GB" b="1" dirty="0">
                <a:solidFill>
                  <a:srgbClr val="FF0000"/>
                </a:solidFill>
              </a:rPr>
              <a:t> </a:t>
            </a:r>
            <a:r>
              <a:rPr lang="en-GB" b="1" dirty="0" err="1">
                <a:solidFill>
                  <a:srgbClr val="FF0000"/>
                </a:solidFill>
              </a:rPr>
              <a:t>elasticum</a:t>
            </a:r>
            <a:endParaRPr lang="en-GB" b="1" dirty="0">
              <a:solidFill>
                <a:srgbClr val="FF0000"/>
              </a:solidFill>
            </a:endParaRPr>
          </a:p>
          <a:p>
            <a:pPr lvl="1">
              <a:lnSpc>
                <a:spcPct val="150000"/>
              </a:lnSpc>
              <a:buFont typeface="Wingdings" panose="05000000000000000000" pitchFamily="2" charset="2"/>
              <a:buChar char="v"/>
            </a:pPr>
            <a:r>
              <a:rPr lang="en-GB" b="1" dirty="0">
                <a:solidFill>
                  <a:srgbClr val="FF0000"/>
                </a:solidFill>
              </a:rPr>
              <a:t> </a:t>
            </a:r>
            <a:r>
              <a:rPr lang="en-GB" b="1" dirty="0" err="1">
                <a:solidFill>
                  <a:srgbClr val="FF0000"/>
                </a:solidFill>
              </a:rPr>
              <a:t>Hypoplastic</a:t>
            </a:r>
            <a:r>
              <a:rPr lang="en-GB" b="1" dirty="0">
                <a:solidFill>
                  <a:srgbClr val="FF0000"/>
                </a:solidFill>
              </a:rPr>
              <a:t> </a:t>
            </a:r>
            <a:r>
              <a:rPr lang="en-GB" b="1" dirty="0" err="1">
                <a:solidFill>
                  <a:srgbClr val="FF0000"/>
                </a:solidFill>
              </a:rPr>
              <a:t>ext</a:t>
            </a:r>
            <a:r>
              <a:rPr lang="en-GB" b="1" dirty="0">
                <a:solidFill>
                  <a:srgbClr val="FF0000"/>
                </a:solidFill>
              </a:rPr>
              <a:t> iliac artery</a:t>
            </a:r>
            <a:endParaRPr lang="en-IN" b="1"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36611"/>
          </a:xfrm>
        </p:spPr>
        <p:txBody>
          <a:bodyPr/>
          <a:lstStyle/>
          <a:p>
            <a:r>
              <a:rPr lang="en-GB" sz="3200" b="1" u="sng" dirty="0"/>
              <a:t>E. VESSEL WALL….</a:t>
            </a:r>
            <a:r>
              <a:rPr lang="en-GB" sz="2800" b="1" u="sng" dirty="0"/>
              <a:t> </a:t>
            </a:r>
            <a:r>
              <a:rPr lang="en-GB" sz="1800" b="1" u="sng" dirty="0"/>
              <a:t>IS IT SOFT/HARD? …. TOO EASILY ROLLABLE UNDER THE FINGER?</a:t>
            </a:r>
            <a:endParaRPr lang="en-IN" sz="3200" dirty="0"/>
          </a:p>
        </p:txBody>
      </p:sp>
      <p:sp>
        <p:nvSpPr>
          <p:cNvPr id="3" name="Content Placeholder 2"/>
          <p:cNvSpPr>
            <a:spLocks noGrp="1"/>
          </p:cNvSpPr>
          <p:nvPr>
            <p:ph idx="1"/>
          </p:nvPr>
        </p:nvSpPr>
        <p:spPr>
          <a:xfrm>
            <a:off x="646112" y="1190848"/>
            <a:ext cx="9403742" cy="5057552"/>
          </a:xfrm>
        </p:spPr>
        <p:txBody>
          <a:bodyPr>
            <a:normAutofit/>
          </a:bodyPr>
          <a:lstStyle/>
          <a:p>
            <a:pPr>
              <a:lnSpc>
                <a:spcPct val="150000"/>
              </a:lnSpc>
            </a:pPr>
            <a:r>
              <a:rPr lang="en-GB" sz="2000" dirty="0"/>
              <a:t>Soft , normal</a:t>
            </a:r>
          </a:p>
          <a:p>
            <a:pPr>
              <a:lnSpc>
                <a:spcPct val="150000"/>
              </a:lnSpc>
            </a:pPr>
            <a:r>
              <a:rPr lang="en-GB" sz="2000" dirty="0"/>
              <a:t>Thickened, chord like - severe atherosclerosis </a:t>
            </a:r>
            <a:r>
              <a:rPr lang="en-GB" sz="2000" b="1" dirty="0">
                <a:solidFill>
                  <a:srgbClr val="0070C0"/>
                </a:solidFill>
              </a:rPr>
              <a:t>OSLER SIGN</a:t>
            </a:r>
            <a:endParaRPr lang="en-IN" sz="2000" b="1" dirty="0">
              <a:solidFill>
                <a:srgbClr val="0070C0"/>
              </a:solidFill>
            </a:endParaRPr>
          </a:p>
          <a:p>
            <a:pPr>
              <a:lnSpc>
                <a:spcPct val="150000"/>
              </a:lnSpc>
            </a:pPr>
            <a:r>
              <a:rPr lang="en-GB" sz="2000" dirty="0"/>
              <a:t>Due to </a:t>
            </a:r>
            <a:r>
              <a:rPr lang="en-GB" sz="2000" b="1" dirty="0">
                <a:solidFill>
                  <a:srgbClr val="0070C0"/>
                </a:solidFill>
              </a:rPr>
              <a:t>MONCKEBERG’S SCLEROSIS</a:t>
            </a:r>
            <a:r>
              <a:rPr lang="en-GB" sz="2000" dirty="0"/>
              <a:t> of arteries</a:t>
            </a:r>
          </a:p>
          <a:p>
            <a:pPr>
              <a:lnSpc>
                <a:spcPct val="150000"/>
              </a:lnSpc>
            </a:pPr>
            <a:r>
              <a:rPr lang="en-GB" sz="2000" dirty="0"/>
              <a:t>Degenerative d/s</a:t>
            </a:r>
          </a:p>
          <a:p>
            <a:pPr>
              <a:lnSpc>
                <a:spcPct val="150000"/>
              </a:lnSpc>
            </a:pPr>
            <a:r>
              <a:rPr lang="en-GB" sz="2000" dirty="0"/>
              <a:t>Calcification of media of small &amp; medium arteries</a:t>
            </a:r>
          </a:p>
          <a:p>
            <a:pPr>
              <a:lnSpc>
                <a:spcPct val="150000"/>
              </a:lnSpc>
            </a:pPr>
            <a:r>
              <a:rPr lang="en-GB" sz="2000" dirty="0"/>
              <a:t>Arteries of </a:t>
            </a:r>
            <a:r>
              <a:rPr lang="en-GB" sz="2000" dirty="0" err="1"/>
              <a:t>ul</a:t>
            </a:r>
            <a:r>
              <a:rPr lang="en-GB" sz="2000" dirty="0"/>
              <a:t>, </a:t>
            </a:r>
            <a:r>
              <a:rPr lang="en-GB" sz="2000" dirty="0" err="1"/>
              <a:t>ll</a:t>
            </a:r>
            <a:r>
              <a:rPr lang="en-GB" sz="2000" dirty="0"/>
              <a:t>, renal &amp; coronary arteries</a:t>
            </a:r>
          </a:p>
          <a:p>
            <a:pPr>
              <a:lnSpc>
                <a:spcPct val="150000"/>
              </a:lnSpc>
            </a:pPr>
            <a:r>
              <a:rPr lang="en-GB" sz="2000" dirty="0"/>
              <a:t>X-ray :  </a:t>
            </a:r>
            <a:r>
              <a:rPr lang="en-GB" sz="2000" b="1" dirty="0">
                <a:solidFill>
                  <a:srgbClr val="0070C0"/>
                </a:solidFill>
              </a:rPr>
              <a:t>“rail-tracking” </a:t>
            </a:r>
            <a:r>
              <a:rPr lang="en-GB" sz="2000" dirty="0"/>
              <a:t>appearance</a:t>
            </a:r>
          </a:p>
          <a:p>
            <a:pPr>
              <a:lnSpc>
                <a:spcPct val="150000"/>
              </a:lnSpc>
            </a:pPr>
            <a:r>
              <a:rPr lang="en-GB" sz="2000" dirty="0"/>
              <a:t>Pseudo HTN should be ruled out</a:t>
            </a:r>
          </a:p>
          <a:p>
            <a:pPr marL="0" indent="0">
              <a:buNone/>
            </a:pP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353" y="1344749"/>
            <a:ext cx="4685041" cy="351078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100818" cy="501439"/>
          </a:xfrm>
        </p:spPr>
        <p:txBody>
          <a:bodyPr>
            <a:normAutofit/>
          </a:bodyPr>
          <a:lstStyle/>
          <a:p>
            <a:r>
              <a:rPr lang="en-GB" sz="2400" b="1" u="sng" dirty="0"/>
              <a:t>DEGENERATIVE CHANGES</a:t>
            </a:r>
            <a:endParaRPr lang="en-IN" sz="2400" b="1" u="sng" dirty="0"/>
          </a:p>
        </p:txBody>
      </p:sp>
      <p:pic>
        <p:nvPicPr>
          <p:cNvPr id="4" name="Content Placeholder 3"/>
          <p:cNvPicPr>
            <a:picLocks noGrp="1" noChangeAspect="1"/>
          </p:cNvPicPr>
          <p:nvPr>
            <p:ph idx="1"/>
          </p:nvPr>
        </p:nvPicPr>
        <p:blipFill>
          <a:blip r:embed="rId2"/>
          <a:stretch>
            <a:fillRect/>
          </a:stretch>
        </p:blipFill>
        <p:spPr>
          <a:xfrm>
            <a:off x="1375961" y="1152983"/>
            <a:ext cx="8674873" cy="514433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08335"/>
          </a:xfrm>
        </p:spPr>
        <p:txBody>
          <a:bodyPr>
            <a:normAutofit/>
          </a:bodyPr>
          <a:lstStyle/>
          <a:p>
            <a:r>
              <a:rPr lang="en-GB" sz="2400" b="1" dirty="0"/>
              <a:t>PULSE WAVE CHANGES WITH AGING</a:t>
            </a:r>
            <a:endParaRPr lang="en-IN" sz="2400" b="1" dirty="0"/>
          </a:p>
        </p:txBody>
      </p:sp>
      <p:sp>
        <p:nvSpPr>
          <p:cNvPr id="3" name="Content Placeholder 2"/>
          <p:cNvSpPr>
            <a:spLocks noGrp="1"/>
          </p:cNvSpPr>
          <p:nvPr>
            <p:ph idx="1"/>
          </p:nvPr>
        </p:nvSpPr>
        <p:spPr/>
        <p:txBody>
          <a:bodyPr/>
          <a:lstStyle/>
          <a:p>
            <a:pPr marL="0" indent="0">
              <a:buNone/>
            </a:pPr>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510" y="1192821"/>
            <a:ext cx="7106711" cy="498414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endParaRPr lang="en-IN" dirty="0"/>
          </a:p>
        </p:txBody>
      </p:sp>
      <p:sp>
        <p:nvSpPr>
          <p:cNvPr id="3" name="Content Placeholder 2"/>
          <p:cNvSpPr>
            <a:spLocks noGrp="1"/>
          </p:cNvSpPr>
          <p:nvPr>
            <p:ph idx="1"/>
          </p:nvPr>
        </p:nvSpPr>
        <p:spPr>
          <a:xfrm>
            <a:off x="707666" y="1224500"/>
            <a:ext cx="5160397" cy="5023900"/>
          </a:xfrm>
        </p:spPr>
        <p:txBody>
          <a:bodyPr>
            <a:noAutofit/>
          </a:bodyPr>
          <a:lstStyle/>
          <a:p>
            <a:pPr>
              <a:lnSpc>
                <a:spcPct val="150000"/>
              </a:lnSpc>
            </a:pPr>
            <a:r>
              <a:rPr lang="en-GB" sz="2400" b="1" dirty="0">
                <a:solidFill>
                  <a:schemeClr val="accent6"/>
                </a:solidFill>
              </a:rPr>
              <a:t>Tidal wave</a:t>
            </a:r>
            <a:r>
              <a:rPr lang="en-GB" sz="2400" dirty="0"/>
              <a:t> height increased </a:t>
            </a:r>
          </a:p>
          <a:p>
            <a:pPr>
              <a:lnSpc>
                <a:spcPct val="150000"/>
              </a:lnSpc>
            </a:pPr>
            <a:r>
              <a:rPr lang="en-GB" sz="2400" b="1" dirty="0" err="1">
                <a:solidFill>
                  <a:schemeClr val="accent6"/>
                </a:solidFill>
              </a:rPr>
              <a:t>Incisura</a:t>
            </a:r>
            <a:r>
              <a:rPr lang="en-GB" sz="2400" dirty="0"/>
              <a:t> height increased</a:t>
            </a:r>
          </a:p>
          <a:p>
            <a:pPr>
              <a:lnSpc>
                <a:spcPct val="150000"/>
              </a:lnSpc>
            </a:pPr>
            <a:r>
              <a:rPr lang="en-GB" sz="2400" dirty="0"/>
              <a:t>Longer systolic upstroke time</a:t>
            </a:r>
          </a:p>
          <a:p>
            <a:pPr>
              <a:lnSpc>
                <a:spcPct val="150000"/>
              </a:lnSpc>
            </a:pPr>
            <a:r>
              <a:rPr lang="en-GB" sz="2400" b="1" dirty="0" err="1">
                <a:solidFill>
                  <a:schemeClr val="accent6"/>
                </a:solidFill>
              </a:rPr>
              <a:t>Dicrotic</a:t>
            </a:r>
            <a:r>
              <a:rPr lang="en-GB" sz="2400" b="1" dirty="0">
                <a:solidFill>
                  <a:schemeClr val="accent6"/>
                </a:solidFill>
              </a:rPr>
              <a:t> wave</a:t>
            </a:r>
            <a:r>
              <a:rPr lang="en-GB" sz="2400" dirty="0"/>
              <a:t> amplitude &amp; duration decreases</a:t>
            </a:r>
            <a:endParaRPr lang="en-IN" sz="2400" dirty="0"/>
          </a:p>
          <a:p>
            <a:pPr>
              <a:lnSpc>
                <a:spcPct val="150000"/>
              </a:lnSpc>
            </a:pPr>
            <a:endParaRPr lang="en-GB" sz="2400" dirty="0"/>
          </a:p>
          <a:p>
            <a:pPr>
              <a:lnSpc>
                <a:spcPct val="150000"/>
              </a:lnSpc>
            </a:pPr>
            <a:r>
              <a:rPr lang="en-GB" sz="2400" dirty="0">
                <a:solidFill>
                  <a:schemeClr val="accent6"/>
                </a:solidFill>
              </a:rPr>
              <a:t>TW</a:t>
            </a:r>
            <a:r>
              <a:rPr lang="en-GB" sz="2400" dirty="0"/>
              <a:t> taller than </a:t>
            </a:r>
            <a:r>
              <a:rPr lang="en-GB" sz="2400" dirty="0">
                <a:solidFill>
                  <a:schemeClr val="accent6"/>
                </a:solidFill>
              </a:rPr>
              <a:t>PW</a:t>
            </a:r>
            <a:r>
              <a:rPr lang="en-GB" sz="2400" dirty="0"/>
              <a:t> </a:t>
            </a:r>
            <a:endParaRPr lang="en-IN" sz="2400" dirty="0"/>
          </a:p>
        </p:txBody>
      </p:sp>
      <p:pic>
        <p:nvPicPr>
          <p:cNvPr id="5" name="Picture 4"/>
          <p:cNvPicPr>
            <a:picLocks noChangeAspect="1"/>
          </p:cNvPicPr>
          <p:nvPr/>
        </p:nvPicPr>
        <p:blipFill>
          <a:blip r:embed="rId2"/>
          <a:stretch>
            <a:fillRect/>
          </a:stretch>
        </p:blipFill>
        <p:spPr>
          <a:xfrm>
            <a:off x="6202467" y="1224500"/>
            <a:ext cx="4907705" cy="4932091"/>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6" name="Content Placeholder 5"/>
          <p:cNvSpPr>
            <a:spLocks noGrp="1"/>
          </p:cNvSpPr>
          <p:nvPr>
            <p:ph idx="1"/>
          </p:nvPr>
        </p:nvSpPr>
        <p:spPr>
          <a:xfrm>
            <a:off x="1103312" y="2052918"/>
            <a:ext cx="9646851" cy="4195481"/>
          </a:xfrm>
        </p:spPr>
        <p:txBody>
          <a:bodyPr/>
          <a:lstStyle/>
          <a:p>
            <a:endParaRPr lang="en-IN" dirty="0"/>
          </a:p>
        </p:txBody>
      </p:sp>
      <p:pic>
        <p:nvPicPr>
          <p:cNvPr id="5" name="Picture 4"/>
          <p:cNvPicPr>
            <a:picLocks noChangeAspect="1"/>
          </p:cNvPicPr>
          <p:nvPr/>
        </p:nvPicPr>
        <p:blipFill>
          <a:blip r:embed="rId3"/>
          <a:stretch>
            <a:fillRect/>
          </a:stretch>
        </p:blipFill>
        <p:spPr>
          <a:xfrm>
            <a:off x="4137406" y="452718"/>
            <a:ext cx="3578662" cy="627332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05010"/>
            <a:ext cx="9404723" cy="485536"/>
          </a:xfrm>
        </p:spPr>
        <p:txBody>
          <a:bodyPr>
            <a:normAutofit/>
          </a:bodyPr>
          <a:lstStyle/>
          <a:p>
            <a:pPr algn="ctr"/>
            <a:r>
              <a:rPr lang="en-GB" sz="2800" b="1" u="sng" dirty="0"/>
              <a:t>PULSE WAVE VELOCITY</a:t>
            </a:r>
            <a:endParaRPr lang="en-IN" sz="2800" b="1" u="sng" dirty="0"/>
          </a:p>
        </p:txBody>
      </p:sp>
      <p:sp>
        <p:nvSpPr>
          <p:cNvPr id="3" name="Content Placeholder 2"/>
          <p:cNvSpPr>
            <a:spLocks noGrp="1"/>
          </p:cNvSpPr>
          <p:nvPr>
            <p:ph idx="1"/>
          </p:nvPr>
        </p:nvSpPr>
        <p:spPr>
          <a:xfrm>
            <a:off x="461177" y="1029388"/>
            <a:ext cx="5104738" cy="4946109"/>
          </a:xfrm>
        </p:spPr>
        <p:txBody>
          <a:bodyPr>
            <a:noAutofit/>
          </a:bodyPr>
          <a:lstStyle/>
          <a:p>
            <a:pPr>
              <a:lnSpc>
                <a:spcPct val="150000"/>
              </a:lnSpc>
            </a:pPr>
            <a:r>
              <a:rPr lang="en-GB" sz="2400" dirty="0"/>
              <a:t>To measure </a:t>
            </a:r>
            <a:r>
              <a:rPr lang="en-GB" sz="2400" dirty="0" err="1"/>
              <a:t>distensibility</a:t>
            </a:r>
            <a:r>
              <a:rPr lang="en-GB" sz="2400" dirty="0"/>
              <a:t> and stiffness of the aorta and proximal vessels</a:t>
            </a:r>
          </a:p>
          <a:p>
            <a:pPr marL="0" indent="0">
              <a:lnSpc>
                <a:spcPct val="150000"/>
              </a:lnSpc>
              <a:buNone/>
            </a:pPr>
            <a:r>
              <a:rPr lang="en-GB" sz="2400" dirty="0"/>
              <a:t>  (Related to the stiffness &amp; compliance)</a:t>
            </a:r>
          </a:p>
          <a:p>
            <a:pPr>
              <a:lnSpc>
                <a:spcPct val="150000"/>
              </a:lnSpc>
            </a:pPr>
            <a:r>
              <a:rPr lang="en-GB" sz="2400" dirty="0"/>
              <a:t>To evaluate the vascular effects of both vasoactive substances and antihypertensive drug therapy</a:t>
            </a:r>
          </a:p>
          <a:p>
            <a:pPr>
              <a:lnSpc>
                <a:spcPct val="150000"/>
              </a:lnSpc>
            </a:pPr>
            <a:r>
              <a:rPr lang="en-GB" sz="2400" dirty="0"/>
              <a:t>Increase with aging, hypertension, renal failure</a:t>
            </a:r>
          </a:p>
        </p:txBody>
      </p:sp>
      <p:pic>
        <p:nvPicPr>
          <p:cNvPr id="5" name="Picture 4"/>
          <p:cNvPicPr>
            <a:picLocks noChangeAspect="1"/>
          </p:cNvPicPr>
          <p:nvPr/>
        </p:nvPicPr>
        <p:blipFill>
          <a:blip r:embed="rId2"/>
          <a:stretch>
            <a:fillRect/>
          </a:stretch>
        </p:blipFill>
        <p:spPr>
          <a:xfrm>
            <a:off x="5883034" y="890546"/>
            <a:ext cx="6130745" cy="560597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92"/>
            <a:ext cx="10515600" cy="4929889"/>
          </a:xfrm>
        </p:spPr>
        <p:txBody>
          <a:bodyPr/>
          <a:lstStyle/>
          <a:p>
            <a:pPr algn="ctr"/>
            <a:r>
              <a:rPr lang="en-GB" b="1" u="sng" dirty="0"/>
              <a:t>THANK YOU</a:t>
            </a:r>
            <a:endParaRPr lang="en-IN" b="1" u="sng" dirty="0"/>
          </a:p>
        </p:txBody>
      </p:sp>
      <p:sp>
        <p:nvSpPr>
          <p:cNvPr id="3" name="Content Placeholder 2"/>
          <p:cNvSpPr>
            <a:spLocks noGrp="1"/>
          </p:cNvSpPr>
          <p:nvPr>
            <p:ph idx="1"/>
          </p:nvPr>
        </p:nvSpPr>
        <p:spPr/>
        <p:txBody>
          <a:bodyPr>
            <a:normAutofit/>
          </a:bodyPr>
          <a:lstStyle/>
          <a:p>
            <a:pPr algn="ctr"/>
            <a:r>
              <a:rPr lang="en-GB" sz="2800" b="1" dirty="0">
                <a:solidFill>
                  <a:schemeClr val="bg1"/>
                </a:solidFill>
              </a:rPr>
              <a:t>THANK YOU</a:t>
            </a:r>
            <a:endParaRPr lang="en-IN" sz="28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81377"/>
            <a:ext cx="9404723" cy="771870"/>
          </a:xfrm>
        </p:spPr>
        <p:txBody>
          <a:bodyPr/>
          <a:lstStyle/>
          <a:p>
            <a:pPr algn="ctr"/>
            <a:r>
              <a:rPr lang="en-GB" sz="2000" b="1" u="sng" dirty="0"/>
              <a:t>DETERMINANTS OF ARTERIAL PULSE</a:t>
            </a:r>
            <a:endParaRPr lang="en-GB" sz="2000" b="1" dirty="0"/>
          </a:p>
        </p:txBody>
      </p:sp>
      <p:sp>
        <p:nvSpPr>
          <p:cNvPr id="3" name="Text Placeholder 2"/>
          <p:cNvSpPr>
            <a:spLocks noGrp="1"/>
          </p:cNvSpPr>
          <p:nvPr>
            <p:ph type="body" idx="1"/>
          </p:nvPr>
        </p:nvSpPr>
        <p:spPr/>
        <p:txBody>
          <a:bodyPr/>
          <a:lstStyle/>
          <a:p>
            <a:pPr algn="ctr"/>
            <a:r>
              <a:rPr lang="en-GB" sz="2000" b="1" dirty="0">
                <a:solidFill>
                  <a:schemeClr val="accent5"/>
                </a:solidFill>
              </a:rPr>
              <a:t>LV</a:t>
            </a:r>
            <a:endParaRPr lang="en-IN" sz="2000" b="1" dirty="0">
              <a:solidFill>
                <a:schemeClr val="accent5"/>
              </a:solidFill>
            </a:endParaRPr>
          </a:p>
        </p:txBody>
      </p:sp>
      <p:sp>
        <p:nvSpPr>
          <p:cNvPr id="4" name="Text Placeholder 3"/>
          <p:cNvSpPr>
            <a:spLocks noGrp="1"/>
          </p:cNvSpPr>
          <p:nvPr>
            <p:ph type="body" sz="half" idx="15"/>
          </p:nvPr>
        </p:nvSpPr>
        <p:spPr>
          <a:xfrm>
            <a:off x="198783" y="3053300"/>
            <a:ext cx="3381030" cy="2003730"/>
          </a:xfrm>
        </p:spPr>
        <p:txBody>
          <a:bodyPr>
            <a:normAutofit/>
          </a:bodyPr>
          <a:lstStyle/>
          <a:p>
            <a:pPr marL="1200150" lvl="2" indent="-285750">
              <a:lnSpc>
                <a:spcPct val="150000"/>
              </a:lnSpc>
              <a:buFont typeface="Wingdings" panose="05000000000000000000" pitchFamily="2" charset="2"/>
              <a:buChar char="v"/>
            </a:pPr>
            <a:r>
              <a:rPr lang="en-GB" sz="1600" dirty="0"/>
              <a:t>STROKE VOLUME</a:t>
            </a:r>
          </a:p>
          <a:p>
            <a:pPr marL="1200150" lvl="2" indent="-285750">
              <a:lnSpc>
                <a:spcPct val="150000"/>
              </a:lnSpc>
              <a:buFont typeface="Wingdings" panose="05000000000000000000" pitchFamily="2" charset="2"/>
              <a:buChar char="v"/>
            </a:pPr>
            <a:r>
              <a:rPr lang="en-GB" sz="1600" dirty="0"/>
              <a:t>CONTRACTILITY</a:t>
            </a:r>
          </a:p>
          <a:p>
            <a:pPr marL="1200150" lvl="2" indent="-285750">
              <a:lnSpc>
                <a:spcPct val="150000"/>
              </a:lnSpc>
              <a:buFont typeface="Wingdings" panose="05000000000000000000" pitchFamily="2" charset="2"/>
              <a:buChar char="v"/>
            </a:pPr>
            <a:r>
              <a:rPr lang="en-GB" sz="1600" dirty="0"/>
              <a:t>EJECTION VELOCITY</a:t>
            </a:r>
          </a:p>
        </p:txBody>
      </p:sp>
      <p:sp>
        <p:nvSpPr>
          <p:cNvPr id="5" name="Text Placeholder 4"/>
          <p:cNvSpPr>
            <a:spLocks noGrp="1"/>
          </p:cNvSpPr>
          <p:nvPr>
            <p:ph type="body" sz="quarter" idx="3"/>
          </p:nvPr>
        </p:nvSpPr>
        <p:spPr/>
        <p:txBody>
          <a:bodyPr/>
          <a:lstStyle/>
          <a:p>
            <a:pPr algn="ctr"/>
            <a:r>
              <a:rPr lang="en-GB" sz="1800" b="1" dirty="0">
                <a:solidFill>
                  <a:schemeClr val="accent5"/>
                </a:solidFill>
              </a:rPr>
              <a:t>AV</a:t>
            </a:r>
            <a:endParaRPr lang="en-IN" sz="1800" b="1" dirty="0">
              <a:solidFill>
                <a:schemeClr val="accent5"/>
              </a:solidFill>
            </a:endParaRPr>
          </a:p>
        </p:txBody>
      </p:sp>
      <p:sp>
        <p:nvSpPr>
          <p:cNvPr id="6" name="Text Placeholder 5"/>
          <p:cNvSpPr>
            <a:spLocks noGrp="1"/>
          </p:cNvSpPr>
          <p:nvPr>
            <p:ph type="body" sz="half" idx="16"/>
          </p:nvPr>
        </p:nvSpPr>
        <p:spPr>
          <a:xfrm>
            <a:off x="3579813" y="3053300"/>
            <a:ext cx="3240087" cy="3203038"/>
          </a:xfrm>
        </p:spPr>
        <p:txBody>
          <a:bodyPr>
            <a:normAutofit/>
          </a:bodyPr>
          <a:lstStyle/>
          <a:p>
            <a:pPr lvl="2">
              <a:lnSpc>
                <a:spcPct val="150000"/>
              </a:lnSpc>
              <a:buFont typeface="Wingdings" panose="05000000000000000000" pitchFamily="2" charset="2"/>
              <a:buChar char="v"/>
            </a:pPr>
            <a:r>
              <a:rPr lang="en-GB" sz="1600" dirty="0"/>
              <a:t>  NORMAL</a:t>
            </a:r>
          </a:p>
          <a:p>
            <a:pPr lvl="2">
              <a:lnSpc>
                <a:spcPct val="150000"/>
              </a:lnSpc>
              <a:buFont typeface="Wingdings" panose="05000000000000000000" pitchFamily="2" charset="2"/>
              <a:buChar char="v"/>
            </a:pPr>
            <a:r>
              <a:rPr lang="en-GB" sz="1600" dirty="0"/>
              <a:t>  STENOTIC</a:t>
            </a:r>
          </a:p>
          <a:p>
            <a:pPr lvl="2">
              <a:lnSpc>
                <a:spcPct val="150000"/>
              </a:lnSpc>
              <a:buFont typeface="Wingdings" panose="05000000000000000000" pitchFamily="2" charset="2"/>
              <a:buChar char="v"/>
            </a:pPr>
            <a:r>
              <a:rPr lang="en-GB" sz="1600" dirty="0"/>
              <a:t>  REGURGITANT</a:t>
            </a:r>
          </a:p>
          <a:p>
            <a:pPr lvl="2"/>
            <a:endParaRPr lang="en-GB" sz="1600" dirty="0"/>
          </a:p>
        </p:txBody>
      </p:sp>
      <p:sp>
        <p:nvSpPr>
          <p:cNvPr id="7" name="Text Placeholder 6"/>
          <p:cNvSpPr>
            <a:spLocks noGrp="1"/>
          </p:cNvSpPr>
          <p:nvPr>
            <p:ph type="body" sz="quarter" idx="13"/>
          </p:nvPr>
        </p:nvSpPr>
        <p:spPr/>
        <p:txBody>
          <a:bodyPr/>
          <a:lstStyle/>
          <a:p>
            <a:pPr algn="ctr"/>
            <a:r>
              <a:rPr lang="en-GB" sz="1800" b="1" dirty="0">
                <a:solidFill>
                  <a:schemeClr val="accent5"/>
                </a:solidFill>
              </a:rPr>
              <a:t>ARTERY</a:t>
            </a:r>
            <a:endParaRPr lang="en-IN" b="1" dirty="0">
              <a:solidFill>
                <a:schemeClr val="accent5"/>
              </a:solidFill>
            </a:endParaRPr>
          </a:p>
        </p:txBody>
      </p:sp>
      <p:sp>
        <p:nvSpPr>
          <p:cNvPr id="8" name="Text Placeholder 7"/>
          <p:cNvSpPr>
            <a:spLocks noGrp="1"/>
          </p:cNvSpPr>
          <p:nvPr>
            <p:ph type="body" sz="half" idx="17"/>
          </p:nvPr>
        </p:nvSpPr>
        <p:spPr>
          <a:xfrm>
            <a:off x="6694998" y="3053300"/>
            <a:ext cx="3361815" cy="3203037"/>
          </a:xfrm>
        </p:spPr>
        <p:txBody>
          <a:bodyPr>
            <a:normAutofit/>
          </a:bodyPr>
          <a:lstStyle/>
          <a:p>
            <a:pPr lvl="2">
              <a:lnSpc>
                <a:spcPct val="150000"/>
              </a:lnSpc>
              <a:buFont typeface="Wingdings" panose="05000000000000000000" pitchFamily="2" charset="2"/>
              <a:buChar char="v"/>
            </a:pPr>
            <a:r>
              <a:rPr lang="en-GB" sz="1600" dirty="0"/>
              <a:t>  COMPLIANCE</a:t>
            </a:r>
          </a:p>
          <a:p>
            <a:pPr lvl="2">
              <a:lnSpc>
                <a:spcPct val="150000"/>
              </a:lnSpc>
              <a:buFont typeface="Wingdings" panose="05000000000000000000" pitchFamily="2" charset="2"/>
              <a:buChar char="v"/>
            </a:pPr>
            <a:r>
              <a:rPr lang="en-GB" sz="1600" dirty="0"/>
              <a:t>  PVR</a:t>
            </a:r>
          </a:p>
          <a:p>
            <a:pPr lvl="2">
              <a:lnSpc>
                <a:spcPct val="150000"/>
              </a:lnSpc>
              <a:buFont typeface="Wingdings" panose="05000000000000000000" pitchFamily="2" charset="2"/>
              <a:buChar char="v"/>
            </a:pPr>
            <a:r>
              <a:rPr lang="en-GB" sz="1600" dirty="0"/>
              <a:t>  RUN-OFF</a:t>
            </a:r>
            <a:endParaRPr lang="en-IN"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17260"/>
            <a:ext cx="9404723" cy="620708"/>
          </a:xfrm>
        </p:spPr>
        <p:txBody>
          <a:bodyPr/>
          <a:lstStyle/>
          <a:p>
            <a:pPr algn="ctr"/>
            <a:r>
              <a:rPr lang="en-GB" sz="2000" b="1" u="sng" dirty="0"/>
              <a:t>HISTORICAL MILESTONES</a:t>
            </a:r>
            <a:endParaRPr lang="en-IN" sz="2000" b="1" u="sng"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637" y="428279"/>
            <a:ext cx="9054481" cy="803589"/>
          </a:xfrm>
        </p:spPr>
        <p:txBody>
          <a:bodyPr/>
          <a:lstStyle/>
          <a:p>
            <a:pPr algn="ctr"/>
            <a:r>
              <a:rPr lang="en-GB" sz="2000" b="1" u="sng" dirty="0"/>
              <a:t>WINDKESSEL MODEL</a:t>
            </a:r>
            <a:endParaRPr lang="en-IN" sz="2000" b="1" u="sng" dirty="0"/>
          </a:p>
        </p:txBody>
      </p:sp>
      <p:sp>
        <p:nvSpPr>
          <p:cNvPr id="3" name="Content Placeholder 2"/>
          <p:cNvSpPr>
            <a:spLocks noGrp="1"/>
          </p:cNvSpPr>
          <p:nvPr>
            <p:ph idx="1"/>
          </p:nvPr>
        </p:nvSpPr>
        <p:spPr/>
        <p:txBody>
          <a:bodyPr/>
          <a:lstStyle/>
          <a:p>
            <a:pPr marL="0" indent="0">
              <a:buNone/>
            </a:pPr>
            <a:r>
              <a:rPr lang="en-GB" dirty="0"/>
              <a:t> </a:t>
            </a:r>
            <a:endParaRPr lang="en-IN" dirty="0"/>
          </a:p>
        </p:txBody>
      </p:sp>
      <p:pic>
        <p:nvPicPr>
          <p:cNvPr id="5" name="Picture 4"/>
          <p:cNvPicPr>
            <a:picLocks noChangeAspect="1"/>
          </p:cNvPicPr>
          <p:nvPr/>
        </p:nvPicPr>
        <p:blipFill>
          <a:blip r:embed="rId3"/>
          <a:stretch>
            <a:fillRect/>
          </a:stretch>
        </p:blipFill>
        <p:spPr>
          <a:xfrm>
            <a:off x="1987465" y="1429787"/>
            <a:ext cx="7108827" cy="48186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14388</Words>
  <Application>Microsoft Office PowerPoint</Application>
  <PresentationFormat>Widescreen</PresentationFormat>
  <Paragraphs>751</Paragraphs>
  <Slides>67</Slides>
  <Notes>40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SEMINAR  ARTERIAL PULSE   CHAIR PERSON DR SAJEER K T ASSISTANT PROFESSOR  DEPT OF CARDIOLOGY GMCH CALICUT  PRESENTER DR FARHAN P K CARDIOLOGY RESIDENT GMCH CALICUT </vt:lpstr>
      <vt:lpstr>REFERENCES</vt:lpstr>
      <vt:lpstr>Topics included…..</vt:lpstr>
      <vt:lpstr>DEFINITION</vt:lpstr>
      <vt:lpstr>TRANSMISSION OF PRESSURE PULSE</vt:lpstr>
      <vt:lpstr> </vt:lpstr>
      <vt:lpstr>DETERMINANTS OF ARTERIAL PULSE</vt:lpstr>
      <vt:lpstr>HISTORICAL MILESTONES</vt:lpstr>
      <vt:lpstr>WINDKESSEL MODEL</vt:lpstr>
      <vt:lpstr>THE MODIFIED WINDKESSEL MODEL</vt:lpstr>
      <vt:lpstr>WINDKESSEL EFFECT</vt:lpstr>
      <vt:lpstr>TWO-ELEMENT WINDKESSEL MODEL</vt:lpstr>
      <vt:lpstr> GENERATION OF A PULSE WAVE</vt:lpstr>
      <vt:lpstr>PowerPoint Presentation</vt:lpstr>
      <vt:lpstr>  </vt:lpstr>
      <vt:lpstr>PULSE PRESSURE CONTOUR  IN ASCENDING AORTA</vt:lpstr>
      <vt:lpstr> </vt:lpstr>
      <vt:lpstr> </vt:lpstr>
      <vt:lpstr> </vt:lpstr>
      <vt:lpstr>  </vt:lpstr>
      <vt:lpstr> TIMING WITH CARDIAC CYCLE</vt:lpstr>
      <vt:lpstr>PULSE WAVE AS IT MOVES TOWARDS  PERIPHERY</vt:lpstr>
      <vt:lpstr> </vt:lpstr>
      <vt:lpstr>REASON FOR THE CHANGE FROM CENTRAL TO PERIPHERY</vt:lpstr>
      <vt:lpstr>DAMPING</vt:lpstr>
      <vt:lpstr>TIME LAG FROM CARDIAC CYCLE</vt:lpstr>
      <vt:lpstr>EXAMINATION OF PULSE</vt:lpstr>
      <vt:lpstr>  </vt:lpstr>
      <vt:lpstr> </vt:lpstr>
      <vt:lpstr>GRADING OF PULSE</vt:lpstr>
      <vt:lpstr>DESCRIPTION OF PULSE</vt:lpstr>
      <vt:lpstr>A. RATE … SLOW, NORMAL OR FAST              </vt:lpstr>
      <vt:lpstr>B. RHYTHM …. REGULAR/IRREGULAR</vt:lpstr>
      <vt:lpstr>C. VOLUME …. LOW, NORMAL OR HIGH</vt:lpstr>
      <vt:lpstr>D. CHARACTER &amp; CONTOUR</vt:lpstr>
      <vt:lpstr>SPECIFIC CONDITIONS</vt:lpstr>
      <vt:lpstr> </vt:lpstr>
      <vt:lpstr>    1) CARDIAC TAMPONADE                                                  2)  CONSTRICTIVE PERICARDITIS</vt:lpstr>
      <vt:lpstr>  </vt:lpstr>
      <vt:lpstr> </vt:lpstr>
      <vt:lpstr> </vt:lpstr>
      <vt:lpstr> </vt:lpstr>
      <vt:lpstr> </vt:lpstr>
      <vt:lpstr>  Mild AS           Supravalvular  AS  Rate of rise &amp; BP are more on right than left                           COANDA SIGN           COANDA EFFECT</vt:lpstr>
      <vt:lpstr> </vt:lpstr>
      <vt:lpstr>PowerPoint Presentation</vt:lpstr>
      <vt:lpstr> </vt:lpstr>
      <vt:lpstr>PERIPHERAL SIGNS OF AR</vt:lpstr>
      <vt:lpstr>PowerPoint Presentation</vt:lpstr>
      <vt:lpstr>  </vt:lpstr>
      <vt:lpstr>  </vt:lpstr>
      <vt:lpstr> </vt:lpstr>
      <vt:lpstr> </vt:lpstr>
      <vt:lpstr> </vt:lpstr>
      <vt:lpstr> </vt:lpstr>
      <vt:lpstr>  </vt:lpstr>
      <vt:lpstr>   D. SYNCHRONOUS….OR NOT</vt:lpstr>
      <vt:lpstr> </vt:lpstr>
      <vt:lpstr> </vt:lpstr>
      <vt:lpstr> </vt:lpstr>
      <vt:lpstr>E. VESSEL WALL…. IS IT SOFT/HARD? …. TOO EASILY ROLLABLE UNDER THE FINGER?</vt:lpstr>
      <vt:lpstr>DEGENERATIVE CHANGES</vt:lpstr>
      <vt:lpstr>PULSE WAVE CHANGES WITH AGING</vt:lpstr>
      <vt:lpstr>  </vt:lpstr>
      <vt:lpstr>PowerPoint Presentation</vt:lpstr>
      <vt:lpstr>PULSE WAVE VELOCITY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PRESENTATION  ARTERIAL PULSE</dc:title>
  <dc:creator>Microsoft account</dc:creator>
  <cp:lastModifiedBy>farhan pk</cp:lastModifiedBy>
  <cp:revision>224</cp:revision>
  <dcterms:created xsi:type="dcterms:W3CDTF">2023-02-26T10:45:00Z</dcterms:created>
  <dcterms:modified xsi:type="dcterms:W3CDTF">2023-04-02T10:06:47Z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A4475B2CF88A43D5B622B483897AB35B</vt:lpwstr>
  </property>
  <property fmtid="{D5CDD505-2E9C-101B-9397-08002B2CF9AE}" pid="3" name="KSOProductBuildVer">
    <vt:lpwstr>1033-11.2.0.11513</vt:lpwstr>
  </property>
</Properties>
</file>